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317" r:id="rId2"/>
    <p:sldId id="464" r:id="rId3"/>
    <p:sldId id="264" r:id="rId4"/>
    <p:sldId id="465" r:id="rId5"/>
    <p:sldId id="416" r:id="rId6"/>
    <p:sldId id="310" r:id="rId7"/>
    <p:sldId id="476" r:id="rId8"/>
    <p:sldId id="477" r:id="rId9"/>
    <p:sldId id="479" r:id="rId10"/>
    <p:sldId id="478" r:id="rId11"/>
    <p:sldId id="466" r:id="rId12"/>
    <p:sldId id="491" r:id="rId13"/>
    <p:sldId id="469" r:id="rId14"/>
    <p:sldId id="489" r:id="rId15"/>
    <p:sldId id="490" r:id="rId16"/>
    <p:sldId id="467" r:id="rId17"/>
    <p:sldId id="475" r:id="rId18"/>
    <p:sldId id="492" r:id="rId19"/>
    <p:sldId id="499" r:id="rId20"/>
    <p:sldId id="500" r:id="rId21"/>
    <p:sldId id="461" r:id="rId2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51">
          <p15:clr>
            <a:srgbClr val="A4A3A4"/>
          </p15:clr>
        </p15:guide>
        <p15:guide id="2" pos="2899">
          <p15:clr>
            <a:srgbClr val="A4A3A4"/>
          </p15:clr>
        </p15:guide>
      </p15:sldGuideLst>
    </p:ext>
    <p:ext uri="{2D200454-40CA-4A62-9FC3-DE9A4176ACB9}">
      <p15:notesGuideLst xmlns:p15="http://schemas.microsoft.com/office/powerpoint/2012/main">
        <p15:guide id="1" orient="horz" pos="3290">
          <p15:clr>
            <a:srgbClr val="A4A3A4"/>
          </p15:clr>
        </p15:guide>
        <p15:guide id="2" pos="217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F79600"/>
    <a:srgbClr val="3992DB"/>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7" autoAdjust="0"/>
    <p:restoredTop sz="94635" autoAdjust="0"/>
  </p:normalViewPr>
  <p:slideViewPr>
    <p:cSldViewPr>
      <p:cViewPr varScale="1">
        <p:scale>
          <a:sx n="114" d="100"/>
          <a:sy n="114" d="100"/>
        </p:scale>
        <p:origin x="384" y="96"/>
      </p:cViewPr>
      <p:guideLst>
        <p:guide orient="horz" pos="1851"/>
        <p:guide pos="289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3290"/>
        <p:guide pos="217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pPr/>
              <a:t>2018/3/12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pPr/>
              <a:t>2018/3/12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16</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2018/3/12</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3"/>
          <p:cNvSpPr txBox="1">
            <a:spLocks noChangeArrowheads="1"/>
          </p:cNvSpPr>
          <p:nvPr/>
        </p:nvSpPr>
        <p:spPr>
          <a:xfrm>
            <a:off x="3501152" y="1489353"/>
            <a:ext cx="5141491" cy="8657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lnSpc>
                <a:spcPct val="125000"/>
              </a:lnSpc>
              <a:spcBef>
                <a:spcPts val="0"/>
              </a:spcBef>
              <a:spcAft>
                <a:spcPts val="0"/>
              </a:spcAft>
            </a:pPr>
            <a:r>
              <a:rPr lang="zh-CN" altLang="en-US" sz="3000" b="1" dirty="0">
                <a:solidFill>
                  <a:schemeClr val="accent1"/>
                </a:solidFill>
                <a:latin typeface="微软雅黑" panose="020B0503020204020204" pitchFamily="34" charset="-122"/>
                <a:ea typeface="微软雅黑" panose="020B0503020204020204" pitchFamily="34" charset="-122"/>
              </a:rPr>
              <a:t>财务信息一体化平台网上报销</a:t>
            </a:r>
            <a:endParaRPr lang="en-US" altLang="zh-CN" sz="3000" b="1" dirty="0">
              <a:solidFill>
                <a:schemeClr val="accent1"/>
              </a:solidFill>
              <a:latin typeface="微软雅黑" panose="020B0503020204020204" pitchFamily="34" charset="-122"/>
              <a:ea typeface="微软雅黑" panose="020B0503020204020204" pitchFamily="34" charset="-122"/>
            </a:endParaRPr>
          </a:p>
          <a:p>
            <a:pPr algn="r">
              <a:lnSpc>
                <a:spcPct val="125000"/>
              </a:lnSpc>
              <a:spcBef>
                <a:spcPts val="0"/>
              </a:spcBef>
              <a:spcAft>
                <a:spcPts val="0"/>
              </a:spcAft>
            </a:pPr>
            <a:r>
              <a:rPr lang="zh-CN" altLang="zh-CN" sz="3000" b="1" dirty="0">
                <a:solidFill>
                  <a:schemeClr val="accent1"/>
                </a:solidFill>
                <a:latin typeface="微软雅黑" panose="020B0503020204020204" pitchFamily="34" charset="-122"/>
                <a:ea typeface="微软雅黑" panose="020B0503020204020204" pitchFamily="34" charset="-122"/>
              </a:rPr>
              <a:t>业务培训</a:t>
            </a:r>
          </a:p>
        </p:txBody>
      </p:sp>
      <p:cxnSp>
        <p:nvCxnSpPr>
          <p:cNvPr id="46" name="直接连接符 5"/>
          <p:cNvCxnSpPr>
            <a:cxnSpLocks noChangeShapeType="1"/>
          </p:cNvCxnSpPr>
          <p:nvPr/>
        </p:nvCxnSpPr>
        <p:spPr bwMode="auto">
          <a:xfrm flipH="1">
            <a:off x="3923928" y="2569220"/>
            <a:ext cx="4617801" cy="0"/>
          </a:xfrm>
          <a:prstGeom prst="line">
            <a:avLst/>
          </a:prstGeom>
          <a:noFill/>
          <a:ln w="127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lIns="68557" tIns="34279" rIns="68557" bIns="3427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微软雅黑" panose="020B0503020204020204" pitchFamily="34" charset="-122"/>
              <a:ea typeface="微软雅黑" panose="020B0503020204020204" pitchFamily="34" charset="-122"/>
            </a:endParaRPr>
          </a:p>
        </p:txBody>
      </p:sp>
      <p:sp>
        <p:nvSpPr>
          <p:cNvPr id="48" name="矩形 47"/>
          <p:cNvSpPr/>
          <p:nvPr/>
        </p:nvSpPr>
        <p:spPr>
          <a:xfrm>
            <a:off x="6483902" y="4083412"/>
            <a:ext cx="2005980" cy="346239"/>
          </a:xfrm>
          <a:prstGeom prst="rect">
            <a:avLst/>
          </a:prstGeom>
        </p:spPr>
        <p:txBody>
          <a:bodyPr wrap="none" lIns="68571" tIns="34285" rIns="68571" bIns="34285">
            <a:spAutoFit/>
          </a:bodyPr>
          <a:lstStyle/>
          <a:p>
            <a:pPr algn="r"/>
            <a:r>
              <a:rPr lang="zh-CN" altLang="en-US" b="1" dirty="0">
                <a:solidFill>
                  <a:schemeClr val="accent1"/>
                </a:solidFill>
                <a:latin typeface="微软雅黑" panose="020B0503020204020204" pitchFamily="34" charset="-122"/>
                <a:ea typeface="微软雅黑" panose="020B0503020204020204" pitchFamily="34" charset="-122"/>
              </a:rPr>
              <a:t>日期：</a:t>
            </a:r>
            <a:r>
              <a:rPr lang="en-US" altLang="zh-CN" b="1" dirty="0">
                <a:solidFill>
                  <a:schemeClr val="accent1"/>
                </a:solidFill>
                <a:latin typeface="微软雅黑" panose="020B0503020204020204" pitchFamily="34" charset="-122"/>
                <a:ea typeface="微软雅黑" panose="020B0503020204020204" pitchFamily="34" charset="-122"/>
              </a:rPr>
              <a:t>2018</a:t>
            </a:r>
            <a:r>
              <a:rPr lang="zh-CN" altLang="en-US" b="1" dirty="0">
                <a:solidFill>
                  <a:schemeClr val="accent1"/>
                </a:solidFill>
                <a:latin typeface="微软雅黑" panose="020B0503020204020204" pitchFamily="34" charset="-122"/>
                <a:ea typeface="微软雅黑" panose="020B0503020204020204" pitchFamily="34" charset="-122"/>
              </a:rPr>
              <a:t>年</a:t>
            </a:r>
            <a:r>
              <a:rPr lang="en-US" altLang="zh-CN" b="1" dirty="0">
                <a:solidFill>
                  <a:schemeClr val="accent1"/>
                </a:solidFill>
                <a:latin typeface="微软雅黑" panose="020B0503020204020204" pitchFamily="34" charset="-122"/>
                <a:ea typeface="微软雅黑" panose="020B0503020204020204" pitchFamily="34" charset="-122"/>
              </a:rPr>
              <a:t>3</a:t>
            </a:r>
            <a:r>
              <a:rPr lang="zh-CN" altLang="en-US" b="1" dirty="0">
                <a:solidFill>
                  <a:schemeClr val="accent1"/>
                </a:solidFill>
                <a:latin typeface="微软雅黑" panose="020B0503020204020204" pitchFamily="34" charset="-122"/>
                <a:ea typeface="微软雅黑" panose="020B0503020204020204" pitchFamily="34" charset="-122"/>
              </a:rPr>
              <a:t>月</a:t>
            </a:r>
            <a:endParaRPr lang="en-US" altLang="zh-CN" b="1" dirty="0">
              <a:solidFill>
                <a:schemeClr val="accent1"/>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8120850" y="3430700"/>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1"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2" name="组合 51"/>
          <p:cNvGrpSpPr/>
          <p:nvPr/>
        </p:nvGrpSpPr>
        <p:grpSpPr>
          <a:xfrm>
            <a:off x="6824706" y="3431093"/>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4"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5" name="组合 54"/>
          <p:cNvGrpSpPr/>
          <p:nvPr/>
        </p:nvGrpSpPr>
        <p:grpSpPr>
          <a:xfrm>
            <a:off x="7472778" y="3430700"/>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57"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58" name="组合 57"/>
          <p:cNvGrpSpPr/>
          <p:nvPr/>
        </p:nvGrpSpPr>
        <p:grpSpPr>
          <a:xfrm>
            <a:off x="5528562" y="3430700"/>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0"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61" name="组合 60"/>
          <p:cNvGrpSpPr/>
          <p:nvPr/>
        </p:nvGrpSpPr>
        <p:grpSpPr>
          <a:xfrm>
            <a:off x="6176634" y="3430700"/>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63"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pic>
        <p:nvPicPr>
          <p:cNvPr id="2051" name="图片 2"/>
          <p:cNvPicPr>
            <a:picLocks noChangeAspect="1"/>
          </p:cNvPicPr>
          <p:nvPr/>
        </p:nvPicPr>
        <p:blipFill>
          <a:blip r:embed="rId3" cstate="print"/>
          <a:srcRect r="6975"/>
          <a:stretch>
            <a:fillRect/>
          </a:stretch>
        </p:blipFill>
        <p:spPr>
          <a:xfrm flipH="1">
            <a:off x="-12700" y="0"/>
            <a:ext cx="4080510" cy="5142230"/>
          </a:xfrm>
          <a:prstGeom prst="rect">
            <a:avLst/>
          </a:prstGeom>
          <a:noFill/>
          <a:ln w="9525">
            <a:noFill/>
          </a:ln>
        </p:spPr>
      </p:pic>
      <p:sp>
        <p:nvSpPr>
          <p:cNvPr id="2" name="Rectangle 3"/>
          <p:cNvSpPr txBox="1">
            <a:spLocks noChangeArrowheads="1"/>
          </p:cNvSpPr>
          <p:nvPr/>
        </p:nvSpPr>
        <p:spPr>
          <a:xfrm>
            <a:off x="3347864" y="2787774"/>
            <a:ext cx="5141491" cy="502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zh-CN" sz="1600" b="1" dirty="0">
                <a:solidFill>
                  <a:schemeClr val="accent1"/>
                </a:solidFill>
                <a:latin typeface="微软雅黑" panose="020B0503020204020204" pitchFamily="34" charset="-122"/>
                <a:ea typeface="微软雅黑" panose="020B0503020204020204" pitchFamily="34" charset="-122"/>
              </a:rPr>
              <a:t>山东国子软件股份有限公司</a:t>
            </a:r>
          </a:p>
        </p:txBody>
      </p:sp>
      <p:sp>
        <p:nvSpPr>
          <p:cNvPr id="4100" name="文本框 3"/>
          <p:cNvSpPr/>
          <p:nvPr/>
        </p:nvSpPr>
        <p:spPr>
          <a:xfrm>
            <a:off x="-12700" y="0"/>
            <a:ext cx="2251075" cy="337185"/>
          </a:xfrm>
          <a:prstGeom prst="rect">
            <a:avLst/>
          </a:prstGeom>
          <a:noFill/>
          <a:ln w="9525">
            <a:noFill/>
          </a:ln>
        </p:spPr>
        <p:txBody>
          <a:bodyPr wrap="square" anchor="t">
            <a:spAutoFit/>
          </a:bodyPr>
          <a:lstStyle/>
          <a:p>
            <a:pPr eaLnBrk="0" hangingPunct="0"/>
            <a:r>
              <a:rPr lang="zh-CN" altLang="en-US" sz="1600" b="1" i="1" dirty="0">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Googosoft</a:t>
            </a:r>
            <a:r>
              <a:rPr lang="zh-CN" altLang="en-US" sz="1600" b="1" dirty="0">
                <a:solidFill>
                  <a:schemeClr val="bg1"/>
                </a:solidFill>
                <a:latin typeface="微软雅黑" panose="020B0503020204020204" pitchFamily="34" charset="-122"/>
                <a:ea typeface="微软雅黑" panose="020B0503020204020204" pitchFamily="34" charset="-122"/>
                <a:sym typeface="Times New Roman" panose="02020603050405020304" pitchFamily="18" charset="0"/>
              </a:rPr>
              <a:t>  </a:t>
            </a:r>
            <a:r>
              <a:rPr lang="zh-CN" altLang="en-US" sz="16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国子软件</a:t>
            </a:r>
            <a:endParaRPr lang="en-US" altLang="zh-CN" sz="1600" b="1" i="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0-#ppt_w/2"/>
                                          </p:val>
                                        </p:tav>
                                        <p:tav tm="100000">
                                          <p:val>
                                            <p:strVal val="#ppt_x"/>
                                          </p:val>
                                        </p:tav>
                                      </p:tavLst>
                                    </p:anim>
                                    <p:anim calcmode="lin" valueType="num">
                                      <p:cBhvr additive="base">
                                        <p:cTn id="8" dur="500" fill="hold"/>
                                        <p:tgtEl>
                                          <p:spTgt spid="205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right)">
                                      <p:cBhvr>
                                        <p:cTn id="12" dur="500"/>
                                        <p:tgtEl>
                                          <p:spTgt spid="47"/>
                                        </p:tgtEl>
                                      </p:cBhvr>
                                    </p:animEffect>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3"/>
                                        </p:tgtEl>
                                        <p:attrNameLst>
                                          <p:attrName>ppt_y</p:attrName>
                                        </p:attrNameLst>
                                      </p:cBhvr>
                                      <p:tavLst>
                                        <p:tav tm="0">
                                          <p:val>
                                            <p:strVal val="#ppt_y"/>
                                          </p:val>
                                        </p:tav>
                                        <p:tav tm="100000">
                                          <p:val>
                                            <p:strVal val="#ppt_y"/>
                                          </p:val>
                                        </p:tav>
                                      </p:tavLst>
                                    </p:anim>
                                    <p:anim calcmode="lin" valueType="num">
                                      <p:cBhvr>
                                        <p:cTn id="18"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3"/>
                                        </p:tgtEl>
                                      </p:cBhvr>
                                    </p:animEffect>
                                  </p:childTnLst>
                                </p:cTn>
                              </p:par>
                            </p:childTnLst>
                          </p:cTn>
                        </p:par>
                        <p:par>
                          <p:cTn id="21" fill="hold">
                            <p:stCondLst>
                              <p:cond delay="2299"/>
                            </p:stCondLst>
                            <p:childTnLst>
                              <p:par>
                                <p:cTn id="22" presetID="42" presetClass="entr" presetSubtype="0" fill="hold" grpId="0"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1000"/>
                                        <p:tgtEl>
                                          <p:spTgt spid="48"/>
                                        </p:tgtEl>
                                      </p:cBhvr>
                                    </p:animEffect>
                                    <p:anim calcmode="lin" valueType="num">
                                      <p:cBhvr>
                                        <p:cTn id="25" dur="1000" fill="hold"/>
                                        <p:tgtEl>
                                          <p:spTgt spid="48"/>
                                        </p:tgtEl>
                                        <p:attrNameLst>
                                          <p:attrName>ppt_x</p:attrName>
                                        </p:attrNameLst>
                                      </p:cBhvr>
                                      <p:tavLst>
                                        <p:tav tm="0">
                                          <p:val>
                                            <p:strVal val="#ppt_x"/>
                                          </p:val>
                                        </p:tav>
                                        <p:tav tm="100000">
                                          <p:val>
                                            <p:strVal val="#ppt_x"/>
                                          </p:val>
                                        </p:tav>
                                      </p:tavLst>
                                    </p:anim>
                                    <p:anim calcmode="lin" valueType="num">
                                      <p:cBhvr>
                                        <p:cTn id="26" dur="1000" fill="hold"/>
                                        <p:tgtEl>
                                          <p:spTgt spid="48"/>
                                        </p:tgtEl>
                                        <p:attrNameLst>
                                          <p:attrName>ppt_y</p:attrName>
                                        </p:attrNameLst>
                                      </p:cBhvr>
                                      <p:tavLst>
                                        <p:tav tm="0">
                                          <p:val>
                                            <p:strVal val="#ppt_y+.1"/>
                                          </p:val>
                                        </p:tav>
                                        <p:tav tm="100000">
                                          <p:val>
                                            <p:strVal val="#ppt_y"/>
                                          </p:val>
                                        </p:tav>
                                      </p:tavLst>
                                    </p:anim>
                                  </p:childTnLst>
                                </p:cTn>
                              </p:par>
                            </p:childTnLst>
                          </p:cTn>
                        </p:par>
                        <p:par>
                          <p:cTn id="27" fill="hold">
                            <p:stCondLst>
                              <p:cond delay="3299"/>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1000"/>
                                        <p:tgtEl>
                                          <p:spTgt spid="46"/>
                                        </p:tgtEl>
                                      </p:cBhvr>
                                    </p:animEffect>
                                  </p:childTnLst>
                                </p:cTn>
                              </p:par>
                            </p:childTnLst>
                          </p:cTn>
                        </p:par>
                        <p:par>
                          <p:cTn id="31" fill="hold">
                            <p:stCondLst>
                              <p:cond delay="4299"/>
                            </p:stCondLst>
                            <p:childTnLst>
                              <p:par>
                                <p:cTn id="32" presetID="53" presetClass="entr" presetSubtype="16"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500" fill="hold"/>
                                        <p:tgtEl>
                                          <p:spTgt spid="58"/>
                                        </p:tgtEl>
                                        <p:attrNameLst>
                                          <p:attrName>ppt_w</p:attrName>
                                        </p:attrNameLst>
                                      </p:cBhvr>
                                      <p:tavLst>
                                        <p:tav tm="0">
                                          <p:val>
                                            <p:fltVal val="0"/>
                                          </p:val>
                                        </p:tav>
                                        <p:tav tm="100000">
                                          <p:val>
                                            <p:strVal val="#ppt_w"/>
                                          </p:val>
                                        </p:tav>
                                      </p:tavLst>
                                    </p:anim>
                                    <p:anim calcmode="lin" valueType="num">
                                      <p:cBhvr>
                                        <p:cTn id="35" dur="500" fill="hold"/>
                                        <p:tgtEl>
                                          <p:spTgt spid="58"/>
                                        </p:tgtEl>
                                        <p:attrNameLst>
                                          <p:attrName>ppt_h</p:attrName>
                                        </p:attrNameLst>
                                      </p:cBhvr>
                                      <p:tavLst>
                                        <p:tav tm="0">
                                          <p:val>
                                            <p:fltVal val="0"/>
                                          </p:val>
                                        </p:tav>
                                        <p:tav tm="100000">
                                          <p:val>
                                            <p:strVal val="#ppt_h"/>
                                          </p:val>
                                        </p:tav>
                                      </p:tavLst>
                                    </p:anim>
                                    <p:animEffect transition="in" filter="fade">
                                      <p:cBhvr>
                                        <p:cTn id="36" dur="500"/>
                                        <p:tgtEl>
                                          <p:spTgt spid="58"/>
                                        </p:tgtEl>
                                      </p:cBhvr>
                                    </p:animEffect>
                                  </p:childTnLst>
                                </p:cTn>
                              </p:par>
                              <p:par>
                                <p:cTn id="37" presetID="53" presetClass="entr" presetSubtype="16" fill="hold" nodeType="withEffect">
                                  <p:stCondLst>
                                    <p:cond delay="20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par>
                                <p:cTn id="42" presetID="53" presetClass="entr" presetSubtype="16" fill="hold" nodeType="withEffect">
                                  <p:stCondLst>
                                    <p:cond delay="40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par>
                                <p:cTn id="47" presetID="53" presetClass="entr" presetSubtype="16" fill="hold" nodeType="withEffect">
                                  <p:stCondLst>
                                    <p:cond delay="600"/>
                                  </p:stCondLst>
                                  <p:childTnLst>
                                    <p:set>
                                      <p:cBhvr>
                                        <p:cTn id="48" dur="1" fill="hold">
                                          <p:stCondLst>
                                            <p:cond delay="0"/>
                                          </p:stCondLst>
                                        </p:cTn>
                                        <p:tgtEl>
                                          <p:spTgt spid="55"/>
                                        </p:tgtEl>
                                        <p:attrNameLst>
                                          <p:attrName>style.visibility</p:attrName>
                                        </p:attrNameLst>
                                      </p:cBhvr>
                                      <p:to>
                                        <p:strVal val="visible"/>
                                      </p:to>
                                    </p:set>
                                    <p:anim calcmode="lin" valueType="num">
                                      <p:cBhvr>
                                        <p:cTn id="49" dur="500" fill="hold"/>
                                        <p:tgtEl>
                                          <p:spTgt spid="55"/>
                                        </p:tgtEl>
                                        <p:attrNameLst>
                                          <p:attrName>ppt_w</p:attrName>
                                        </p:attrNameLst>
                                      </p:cBhvr>
                                      <p:tavLst>
                                        <p:tav tm="0">
                                          <p:val>
                                            <p:fltVal val="0"/>
                                          </p:val>
                                        </p:tav>
                                        <p:tav tm="100000">
                                          <p:val>
                                            <p:strVal val="#ppt_w"/>
                                          </p:val>
                                        </p:tav>
                                      </p:tavLst>
                                    </p:anim>
                                    <p:anim calcmode="lin" valueType="num">
                                      <p:cBhvr>
                                        <p:cTn id="50" dur="500" fill="hold"/>
                                        <p:tgtEl>
                                          <p:spTgt spid="55"/>
                                        </p:tgtEl>
                                        <p:attrNameLst>
                                          <p:attrName>ppt_h</p:attrName>
                                        </p:attrNameLst>
                                      </p:cBhvr>
                                      <p:tavLst>
                                        <p:tav tm="0">
                                          <p:val>
                                            <p:fltVal val="0"/>
                                          </p:val>
                                        </p:tav>
                                        <p:tav tm="100000">
                                          <p:val>
                                            <p:strVal val="#ppt_h"/>
                                          </p:val>
                                        </p:tav>
                                      </p:tavLst>
                                    </p:anim>
                                    <p:animEffect transition="in" filter="fade">
                                      <p:cBhvr>
                                        <p:cTn id="51" dur="500"/>
                                        <p:tgtEl>
                                          <p:spTgt spid="55"/>
                                        </p:tgtEl>
                                      </p:cBhvr>
                                    </p:animEffect>
                                  </p:childTnLst>
                                </p:cTn>
                              </p:par>
                              <p:par>
                                <p:cTn id="52" presetID="53" presetClass="entr" presetSubtype="16" fill="hold" nodeType="withEffect">
                                  <p:stCondLst>
                                    <p:cond delay="800"/>
                                  </p:stCondLst>
                                  <p:childTnLst>
                                    <p:set>
                                      <p:cBhvr>
                                        <p:cTn id="53" dur="1" fill="hold">
                                          <p:stCondLst>
                                            <p:cond delay="0"/>
                                          </p:stCondLst>
                                        </p:cTn>
                                        <p:tgtEl>
                                          <p:spTgt spid="49"/>
                                        </p:tgtEl>
                                        <p:attrNameLst>
                                          <p:attrName>style.visibility</p:attrName>
                                        </p:attrNameLst>
                                      </p:cBhvr>
                                      <p:to>
                                        <p:strVal val="visible"/>
                                      </p:to>
                                    </p:set>
                                    <p:anim calcmode="lin" valueType="num">
                                      <p:cBhvr>
                                        <p:cTn id="54" dur="500" fill="hold"/>
                                        <p:tgtEl>
                                          <p:spTgt spid="49"/>
                                        </p:tgtEl>
                                        <p:attrNameLst>
                                          <p:attrName>ppt_w</p:attrName>
                                        </p:attrNameLst>
                                      </p:cBhvr>
                                      <p:tavLst>
                                        <p:tav tm="0">
                                          <p:val>
                                            <p:fltVal val="0"/>
                                          </p:val>
                                        </p:tav>
                                        <p:tav tm="100000">
                                          <p:val>
                                            <p:strVal val="#ppt_w"/>
                                          </p:val>
                                        </p:tav>
                                      </p:tavLst>
                                    </p:anim>
                                    <p:anim calcmode="lin" valueType="num">
                                      <p:cBhvr>
                                        <p:cTn id="55" dur="500" fill="hold"/>
                                        <p:tgtEl>
                                          <p:spTgt spid="49"/>
                                        </p:tgtEl>
                                        <p:attrNameLst>
                                          <p:attrName>ppt_h</p:attrName>
                                        </p:attrNameLst>
                                      </p:cBhvr>
                                      <p:tavLst>
                                        <p:tav tm="0">
                                          <p:val>
                                            <p:fltVal val="0"/>
                                          </p:val>
                                        </p:tav>
                                        <p:tav tm="100000">
                                          <p:val>
                                            <p:strVal val="#ppt_h"/>
                                          </p:val>
                                        </p:tav>
                                      </p:tavLst>
                                    </p:anim>
                                    <p:animEffect transition="in" filter="fade">
                                      <p:cBhvr>
                                        <p:cTn id="56" dur="500"/>
                                        <p:tgtEl>
                                          <p:spTgt spid="49"/>
                                        </p:tgtEl>
                                      </p:cBhvr>
                                    </p:animEffect>
                                  </p:childTnLst>
                                </p:cTn>
                              </p:par>
                            </p:childTnLst>
                          </p:cTn>
                        </p:par>
                        <p:par>
                          <p:cTn id="57" fill="hold">
                            <p:stCondLst>
                              <p:cond delay="4799"/>
                            </p:stCondLst>
                            <p:childTnLst>
                              <p:par>
                                <p:cTn id="58" presetID="41" presetClass="entr" presetSubtype="0" fill="hold" grpId="0" nodeType="afterEffect">
                                  <p:stCondLst>
                                    <p:cond delay="0"/>
                                  </p:stCondLst>
                                  <p:iterate type="lt">
                                    <p:tmPct val="10000"/>
                                  </p:iterate>
                                  <p:childTnLst>
                                    <p:set>
                                      <p:cBhvr>
                                        <p:cTn id="59" dur="1" fill="hold">
                                          <p:stCondLst>
                                            <p:cond delay="0"/>
                                          </p:stCondLst>
                                        </p:cTn>
                                        <p:tgtEl>
                                          <p:spTgt spid="2"/>
                                        </p:tgtEl>
                                        <p:attrNameLst>
                                          <p:attrName>style.visibility</p:attrName>
                                        </p:attrNameLst>
                                      </p:cBhvr>
                                      <p:to>
                                        <p:strVal val="visible"/>
                                      </p:to>
                                    </p:set>
                                    <p:anim calcmode="lin" valueType="num">
                                      <p:cBhvr>
                                        <p:cTn id="60"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2"/>
                                        </p:tgtEl>
                                        <p:attrNameLst>
                                          <p:attrName>ppt_y</p:attrName>
                                        </p:attrNameLst>
                                      </p:cBhvr>
                                      <p:tavLst>
                                        <p:tav tm="0">
                                          <p:val>
                                            <p:strVal val="#ppt_y"/>
                                          </p:val>
                                        </p:tav>
                                        <p:tav tm="100000">
                                          <p:val>
                                            <p:strVal val="#ppt_y"/>
                                          </p:val>
                                        </p:tav>
                                      </p:tavLst>
                                    </p:anim>
                                    <p:anim calcmode="lin" valueType="num">
                                      <p:cBhvr>
                                        <p:cTn id="62"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utoUpdateAnimBg="0"/>
      <p:bldP spid="47" grpId="0" animBg="1" autoUpdateAnimBg="0"/>
      <p:bldP spid="48" grpId="0"/>
      <p:bldP spid="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7" name="文本框 4"/>
          <p:cNvSpPr txBox="1"/>
          <p:nvPr/>
        </p:nvSpPr>
        <p:spPr>
          <a:xfrm>
            <a:off x="1323340" y="257810"/>
            <a:ext cx="4457065"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科研经费</a:t>
            </a:r>
          </a:p>
        </p:txBody>
      </p:sp>
      <p:sp>
        <p:nvSpPr>
          <p:cNvPr id="20" name="文本框 9"/>
          <p:cNvSpPr txBox="1"/>
          <p:nvPr/>
        </p:nvSpPr>
        <p:spPr>
          <a:xfrm>
            <a:off x="1119505" y="3601085"/>
            <a:ext cx="6930390" cy="156845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对于劳务费、咨询费、会议费，报销金额在</a:t>
            </a:r>
            <a:r>
              <a:rPr lang="en-US" altLang="zh-CN" sz="1600" dirty="0">
                <a:solidFill>
                  <a:schemeClr val="tx1"/>
                </a:solidFill>
                <a:latin typeface="微软雅黑" panose="020B0503020204020204" pitchFamily="34" charset="-122"/>
                <a:ea typeface="微软雅黑" panose="020B0503020204020204" pitchFamily="34" charset="-122"/>
                <a:sym typeface="+mn-ea"/>
              </a:rPr>
              <a:t>10000</a:t>
            </a:r>
            <a:r>
              <a:rPr lang="zh-CN" altLang="en-US" sz="1600" dirty="0">
                <a:solidFill>
                  <a:schemeClr val="tx1"/>
                </a:solidFill>
                <a:latin typeface="微软雅黑" panose="020B0503020204020204" pitchFamily="34" charset="-122"/>
                <a:ea typeface="微软雅黑" panose="020B0503020204020204" pitchFamily="34" charset="-122"/>
                <a:sym typeface="+mn-ea"/>
              </a:rPr>
              <a:t>及以下，经过</a:t>
            </a:r>
          </a:p>
          <a:p>
            <a:pPr fontAlgn="auto">
              <a:lnSpc>
                <a:spcPct val="150000"/>
              </a:lnSpc>
            </a:pPr>
            <a:r>
              <a:rPr lang="zh-CN" altLang="en-US" sz="1600" dirty="0">
                <a:solidFill>
                  <a:schemeClr val="tx1"/>
                </a:solidFill>
                <a:latin typeface="微软雅黑" panose="020B0503020204020204" pitchFamily="34" charset="-122"/>
                <a:ea typeface="微软雅黑" panose="020B0503020204020204" pitchFamily="34" charset="-122"/>
                <a:sym typeface="+mn-ea"/>
              </a:rPr>
              <a:t>财务预审、部门负责人审核、科技处审核、财务处审核；</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退回支持退回至申请人，也可以逐级退回。</a:t>
            </a:r>
          </a:p>
        </p:txBody>
      </p:sp>
      <p:sp>
        <p:nvSpPr>
          <p:cNvPr id="21" name="矩形: 圆角 3"/>
          <p:cNvSpPr/>
          <p:nvPr/>
        </p:nvSpPr>
        <p:spPr>
          <a:xfrm>
            <a:off x="139065" y="1461770"/>
            <a:ext cx="584835" cy="270256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项目经办人</a:t>
            </a:r>
            <a:r>
              <a:rPr kumimoji="0" lang="en-US"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a:t>
            </a: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项目负责人</a:t>
            </a:r>
          </a:p>
        </p:txBody>
      </p:sp>
      <p:sp>
        <p:nvSpPr>
          <p:cNvPr id="22" name="矩形: 圆角 51"/>
          <p:cNvSpPr/>
          <p:nvPr/>
        </p:nvSpPr>
        <p:spPr>
          <a:xfrm>
            <a:off x="1471295" y="166433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23" name="矩形: 圆角 52"/>
          <p:cNvSpPr/>
          <p:nvPr/>
        </p:nvSpPr>
        <p:spPr>
          <a:xfrm>
            <a:off x="4381500" y="1664970"/>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科技处审核</a:t>
            </a:r>
          </a:p>
        </p:txBody>
      </p:sp>
      <p:sp>
        <p:nvSpPr>
          <p:cNvPr id="24" name="箭头: 右 62"/>
          <p:cNvSpPr/>
          <p:nvPr/>
        </p:nvSpPr>
        <p:spPr>
          <a:xfrm>
            <a:off x="800735" y="228917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5" name="矩形: 圆角 65"/>
          <p:cNvSpPr/>
          <p:nvPr/>
        </p:nvSpPr>
        <p:spPr>
          <a:xfrm>
            <a:off x="5713095" y="1461135"/>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财务处审核</a:t>
            </a:r>
          </a:p>
        </p:txBody>
      </p:sp>
      <p:sp>
        <p:nvSpPr>
          <p:cNvPr id="26" name="箭头: 右 62"/>
          <p:cNvSpPr/>
          <p:nvPr/>
        </p:nvSpPr>
        <p:spPr>
          <a:xfrm>
            <a:off x="3567430" y="228917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7" name="箭头: 右 62"/>
          <p:cNvSpPr/>
          <p:nvPr/>
        </p:nvSpPr>
        <p:spPr>
          <a:xfrm>
            <a:off x="5061585" y="228917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8" name="矩形: 圆角 65"/>
          <p:cNvSpPr/>
          <p:nvPr/>
        </p:nvSpPr>
        <p:spPr>
          <a:xfrm>
            <a:off x="7045325" y="1461135"/>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分管科技领导审核</a:t>
            </a:r>
          </a:p>
        </p:txBody>
      </p:sp>
      <p:sp>
        <p:nvSpPr>
          <p:cNvPr id="29" name="矩形: 圆角 65"/>
          <p:cNvSpPr/>
          <p:nvPr/>
        </p:nvSpPr>
        <p:spPr>
          <a:xfrm>
            <a:off x="8377555" y="1461135"/>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30" name="箭头: 右 62"/>
          <p:cNvSpPr/>
          <p:nvPr/>
        </p:nvSpPr>
        <p:spPr>
          <a:xfrm>
            <a:off x="6377305" y="228917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1" name="箭头: 右 62"/>
          <p:cNvSpPr/>
          <p:nvPr/>
        </p:nvSpPr>
        <p:spPr>
          <a:xfrm>
            <a:off x="7713980" y="228917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2762885" y="166370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33" name="箭头: 右 62"/>
          <p:cNvSpPr/>
          <p:nvPr/>
        </p:nvSpPr>
        <p:spPr>
          <a:xfrm>
            <a:off x="2092325" y="228854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4" name="矩形标注 33"/>
          <p:cNvSpPr/>
          <p:nvPr/>
        </p:nvSpPr>
        <p:spPr>
          <a:xfrm>
            <a:off x="7594600" y="480060"/>
            <a:ext cx="1367790" cy="720090"/>
          </a:xfrm>
          <a:prstGeom prst="wedgeRectCallout">
            <a:avLst>
              <a:gd name="adj1" fmla="val -55663"/>
              <a:gd name="adj2" fmla="val 8456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panose="020B0503020204020204" pitchFamily="34" charset="-122"/>
                <a:ea typeface="微软雅黑" panose="020B0503020204020204" pitchFamily="34" charset="-122"/>
              </a:rPr>
              <a:t>10000</a:t>
            </a:r>
            <a:r>
              <a:rPr lang="zh-CN" altLang="en-US">
                <a:latin typeface="微软雅黑" panose="020B0503020204020204" pitchFamily="34" charset="-122"/>
                <a:ea typeface="微软雅黑" panose="020B0503020204020204" pitchFamily="34" charset="-122"/>
              </a:rPr>
              <a:t>元</a:t>
            </a:r>
            <a:r>
              <a:rPr lang="en-US" altLang="zh-CN">
                <a:latin typeface="微软雅黑" panose="020B0503020204020204" pitchFamily="34" charset="-122"/>
                <a:ea typeface="微软雅黑" panose="020B0503020204020204" pitchFamily="34" charset="-122"/>
              </a:rPr>
              <a:t>~50000</a:t>
            </a:r>
            <a:r>
              <a:rPr lang="zh-CN" altLang="en-US">
                <a:latin typeface="微软雅黑" panose="020B0503020204020204" pitchFamily="34" charset="-122"/>
                <a:ea typeface="微软雅黑" panose="020B0503020204020204" pitchFamily="34" charset="-122"/>
              </a:rPr>
              <a:t>元</a:t>
            </a:r>
          </a:p>
        </p:txBody>
      </p:sp>
      <p:sp>
        <p:nvSpPr>
          <p:cNvPr id="35" name="矩形标注 34"/>
          <p:cNvSpPr/>
          <p:nvPr/>
        </p:nvSpPr>
        <p:spPr>
          <a:xfrm>
            <a:off x="3021965" y="741045"/>
            <a:ext cx="1684655" cy="720090"/>
          </a:xfrm>
          <a:prstGeom prst="wedgeRectCallout">
            <a:avLst>
              <a:gd name="adj1" fmla="val -37787"/>
              <a:gd name="adj2" fmla="val 8059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元及以下</a:t>
            </a:r>
          </a:p>
        </p:txBody>
      </p:sp>
      <p:sp>
        <p:nvSpPr>
          <p:cNvPr id="8" name="矩形标注 7"/>
          <p:cNvSpPr/>
          <p:nvPr/>
        </p:nvSpPr>
        <p:spPr>
          <a:xfrm>
            <a:off x="5316855" y="560070"/>
            <a:ext cx="1828800" cy="720090"/>
          </a:xfrm>
          <a:prstGeom prst="wedgeRectCallout">
            <a:avLst>
              <a:gd name="adj1" fmla="val -20416"/>
              <a:gd name="adj2" fmla="val 8253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a:t>
            </a:r>
            <a:r>
              <a:rPr lang="en-US" altLang="zh-CN">
                <a:latin typeface="微软雅黑" panose="020B0503020204020204" pitchFamily="34" charset="-122"/>
                <a:ea typeface="微软雅黑" panose="020B0503020204020204" pitchFamily="34" charset="-122"/>
              </a:rPr>
              <a:t>~10000</a:t>
            </a:r>
            <a:r>
              <a:rPr lang="zh-CN" altLang="en-US">
                <a:latin typeface="微软雅黑" panose="020B0503020204020204" pitchFamily="34" charset="-122"/>
                <a:ea typeface="微软雅黑" panose="020B0503020204020204" pitchFamily="34" charset="-122"/>
              </a:rPr>
              <a:t>元</a:t>
            </a:r>
          </a:p>
        </p:txBody>
      </p:sp>
      <p:sp>
        <p:nvSpPr>
          <p:cNvPr id="9" name="矩形标注 8"/>
          <p:cNvSpPr/>
          <p:nvPr/>
        </p:nvSpPr>
        <p:spPr>
          <a:xfrm>
            <a:off x="7326630" y="3957320"/>
            <a:ext cx="1635760" cy="720090"/>
          </a:xfrm>
          <a:prstGeom prst="wedgeRectCallout">
            <a:avLst>
              <a:gd name="adj1" fmla="val 33983"/>
              <a:gd name="adj2" fmla="val -71781"/>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panose="020B0503020204020204" pitchFamily="34" charset="-122"/>
                <a:ea typeface="微软雅黑" panose="020B0503020204020204" pitchFamily="34" charset="-122"/>
              </a:rPr>
              <a:t>50000</a:t>
            </a:r>
            <a:r>
              <a:rPr lang="zh-CN" altLang="en-US">
                <a:latin typeface="微软雅黑" panose="020B0503020204020204" pitchFamily="34" charset="-122"/>
                <a:ea typeface="微软雅黑" panose="020B0503020204020204" pitchFamily="34" charset="-122"/>
              </a:rPr>
              <a:t>以上元</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31" grpId="0" bldLvl="0" animBg="1"/>
      <p:bldP spid="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241"/>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a:t>
              </a:r>
              <a:r>
                <a:rPr lang="en-US" sz="8000" dirty="0">
                  <a:solidFill>
                    <a:schemeClr val="bg1">
                      <a:lumMod val="95000"/>
                    </a:schemeClr>
                  </a:solidFill>
                  <a:latin typeface="Impact" panose="020B0806030902050204" pitchFamily="34" charset="0"/>
                </a:rPr>
                <a:t>3</a:t>
              </a:r>
            </a:p>
          </p:txBody>
        </p:sp>
      </p:grpSp>
      <p:sp>
        <p:nvSpPr>
          <p:cNvPr id="49" name="TextBox 48"/>
          <p:cNvSpPr txBox="1"/>
          <p:nvPr/>
        </p:nvSpPr>
        <p:spPr>
          <a:xfrm>
            <a:off x="2977976" y="2214560"/>
            <a:ext cx="5050408" cy="62230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差 旅 费 报 销</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749800" cy="583565"/>
          </a:xfrm>
          <a:prstGeom prst="rect">
            <a:avLst/>
          </a:prstGeom>
          <a:noFill/>
          <a:ln w="9525">
            <a:noFill/>
          </a:ln>
        </p:spPr>
        <p:txBody>
          <a:bodyPr wrap="square" anchor="t">
            <a:spAutoFit/>
          </a:bodyPr>
          <a:lstStyle/>
          <a:p>
            <a:r>
              <a:rPr lang="zh-CN" altLang="zh-CN" sz="3200" dirty="0">
                <a:solidFill>
                  <a:srgbClr val="262626"/>
                </a:solidFill>
                <a:latin typeface="微软雅黑" panose="020B0503020204020204" pitchFamily="34" charset="-122"/>
                <a:ea typeface="微软雅黑" panose="020B0503020204020204" pitchFamily="34" charset="-122"/>
              </a:rPr>
              <a:t>差旅费报销（部门业务费）</a:t>
            </a:r>
          </a:p>
        </p:txBody>
      </p:sp>
      <p:sp>
        <p:nvSpPr>
          <p:cNvPr id="20" name="文本框 9"/>
          <p:cNvSpPr txBox="1"/>
          <p:nvPr/>
        </p:nvSpPr>
        <p:spPr>
          <a:xfrm>
            <a:off x="776604" y="3242310"/>
            <a:ext cx="7683827"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教师本人针对本单位的部门经费发起差旅费报销申请，各单位报账员</a:t>
            </a:r>
          </a:p>
          <a:p>
            <a:pPr fontAlgn="auto">
              <a:lnSpc>
                <a:spcPct val="150000"/>
              </a:lnSpc>
            </a:pPr>
            <a:r>
              <a:rPr lang="zh-CN" altLang="en-US" sz="1600" dirty="0">
                <a:solidFill>
                  <a:schemeClr val="tx1"/>
                </a:solidFill>
                <a:latin typeface="微软雅黑" panose="020B0503020204020204" pitchFamily="34" charset="-122"/>
                <a:ea typeface="微软雅黑" panose="020B0503020204020204" pitchFamily="34" charset="-122"/>
                <a:sym typeface="+mn-ea"/>
              </a:rPr>
              <a:t>进行预审；也可以由报账员发起，经过财务预审，再经过各部门位领导审批；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差旅费报销审批退回支持退回至申请人，也可以逐级退回；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对于教师本人提交的部门经费差旅费报销，单位报账员可以进行再次编辑。</a:t>
            </a:r>
          </a:p>
        </p:txBody>
      </p:sp>
      <p:sp>
        <p:nvSpPr>
          <p:cNvPr id="21" name="矩形: 圆角 3"/>
          <p:cNvSpPr/>
          <p:nvPr/>
        </p:nvSpPr>
        <p:spPr>
          <a:xfrm>
            <a:off x="892175"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307213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7430770" y="130619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197802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6" name="箭头: 右 62"/>
          <p:cNvSpPr/>
          <p:nvPr/>
        </p:nvSpPr>
        <p:spPr>
          <a:xfrm>
            <a:off x="639381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525145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418592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9" name="矩形标注 8"/>
          <p:cNvSpPr/>
          <p:nvPr/>
        </p:nvSpPr>
        <p:spPr>
          <a:xfrm>
            <a:off x="3893820" y="459740"/>
            <a:ext cx="4875530" cy="720090"/>
          </a:xfrm>
          <a:prstGeom prst="wedgeRectCallout">
            <a:avLst>
              <a:gd name="adj1" fmla="val 24954"/>
              <a:gd name="adj2" fmla="val 65608"/>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5000"/>
              </a:lnSpc>
            </a:pP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元及以下，报账员选择提交至系书记或者系院长；</a:t>
            </a: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元以上，系书记和系院长都审核</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3126740"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出差事前审批</a:t>
            </a:r>
          </a:p>
        </p:txBody>
      </p:sp>
      <p:sp>
        <p:nvSpPr>
          <p:cNvPr id="110" name="矩形: 圆角 3"/>
          <p:cNvSpPr/>
          <p:nvPr/>
        </p:nvSpPr>
        <p:spPr>
          <a:xfrm>
            <a:off x="1191895" y="1280795"/>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111" name="矩形: 圆角 51"/>
          <p:cNvSpPr/>
          <p:nvPr/>
        </p:nvSpPr>
        <p:spPr>
          <a:xfrm>
            <a:off x="3295015" y="128079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112" name="矩形: 圆角 52"/>
          <p:cNvSpPr/>
          <p:nvPr/>
        </p:nvSpPr>
        <p:spPr>
          <a:xfrm>
            <a:off x="5397500" y="1281430"/>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126" name="箭头: 右 62"/>
          <p:cNvSpPr/>
          <p:nvPr/>
        </p:nvSpPr>
        <p:spPr>
          <a:xfrm>
            <a:off x="2314575" y="18262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28" name="矩形: 圆角 65"/>
          <p:cNvSpPr/>
          <p:nvPr/>
        </p:nvSpPr>
        <p:spPr>
          <a:xfrm>
            <a:off x="7499985" y="1100455"/>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部门分管领导审核</a:t>
            </a:r>
          </a:p>
        </p:txBody>
      </p:sp>
      <p:sp>
        <p:nvSpPr>
          <p:cNvPr id="12" name="箭头: 右 62"/>
          <p:cNvSpPr/>
          <p:nvPr/>
        </p:nvSpPr>
        <p:spPr>
          <a:xfrm>
            <a:off x="4448810" y="18262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3" name="箭头: 右 62"/>
          <p:cNvSpPr/>
          <p:nvPr/>
        </p:nvSpPr>
        <p:spPr>
          <a:xfrm>
            <a:off x="6507480" y="18262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2293" name="文本框 9"/>
          <p:cNvSpPr txBox="1"/>
          <p:nvPr/>
        </p:nvSpPr>
        <p:spPr>
          <a:xfrm>
            <a:off x="1191895" y="3201670"/>
            <a:ext cx="6930390"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出差事前审批针对的经费类型为专项经费和其他经费；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教师本人发起，各单位报账员进行预审；报账员发起，部门负责人审核；</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出差事前审批退回支持退回至申请人，也可以逐级退回；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4.</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对于教师本人提交的出差事前审批，单位报账员可以进行再次编辑。</a:t>
            </a:r>
          </a:p>
        </p:txBody>
      </p:sp>
    </p:spTree>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749800" cy="583565"/>
          </a:xfrm>
          <a:prstGeom prst="rect">
            <a:avLst/>
          </a:prstGeom>
          <a:noFill/>
          <a:ln w="9525">
            <a:noFill/>
          </a:ln>
        </p:spPr>
        <p:txBody>
          <a:bodyPr wrap="square" anchor="t">
            <a:spAutoFit/>
          </a:bodyPr>
          <a:lstStyle/>
          <a:p>
            <a:r>
              <a:rPr lang="zh-CN" altLang="zh-CN" sz="3200" dirty="0">
                <a:solidFill>
                  <a:srgbClr val="262626"/>
                </a:solidFill>
                <a:latin typeface="微软雅黑" panose="020B0503020204020204" pitchFamily="34" charset="-122"/>
                <a:ea typeface="微软雅黑" panose="020B0503020204020204" pitchFamily="34" charset="-122"/>
              </a:rPr>
              <a:t>差旅费报销（其他经费）</a:t>
            </a:r>
          </a:p>
        </p:txBody>
      </p:sp>
      <p:sp>
        <p:nvSpPr>
          <p:cNvPr id="20" name="文本框 9"/>
          <p:cNvSpPr txBox="1"/>
          <p:nvPr/>
        </p:nvSpPr>
        <p:spPr>
          <a:xfrm>
            <a:off x="991870" y="3242310"/>
            <a:ext cx="7828602"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教师本人针对本单位的其他经费发起差旅费报销申请，各单位报账员</a:t>
            </a:r>
          </a:p>
          <a:p>
            <a:pPr fontAlgn="auto">
              <a:lnSpc>
                <a:spcPct val="150000"/>
              </a:lnSpc>
            </a:pPr>
            <a:r>
              <a:rPr lang="zh-CN" altLang="en-US" sz="1600" dirty="0">
                <a:solidFill>
                  <a:schemeClr val="tx1"/>
                </a:solidFill>
                <a:latin typeface="微软雅黑" panose="020B0503020204020204" pitchFamily="34" charset="-122"/>
                <a:ea typeface="微软雅黑" panose="020B0503020204020204" pitchFamily="34" charset="-122"/>
                <a:sym typeface="+mn-ea"/>
              </a:rPr>
              <a:t>进行预审；也可以由报账员发起，经过财务预审，再经过各部门位领导审批；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差旅费</a:t>
            </a:r>
            <a:r>
              <a:rPr lang="zh-CN" altLang="en-US" sz="1600" dirty="0">
                <a:solidFill>
                  <a:schemeClr val="tx1"/>
                </a:solidFill>
                <a:latin typeface="微软雅黑" panose="020B0503020204020204" pitchFamily="34" charset="-122"/>
                <a:ea typeface="微软雅黑" panose="020B0503020204020204" pitchFamily="34" charset="-122"/>
                <a:sym typeface="+mn-ea"/>
              </a:rPr>
              <a:t>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对于教师本人提交的其他经费</a:t>
            </a:r>
            <a:r>
              <a:rPr lang="zh-CN" altLang="en-US" sz="1600" dirty="0">
                <a:latin typeface="微软雅黑" panose="020B0503020204020204" pitchFamily="34" charset="-122"/>
                <a:ea typeface="微软雅黑" panose="020B0503020204020204" pitchFamily="34" charset="-122"/>
                <a:sym typeface="+mn-ea"/>
              </a:rPr>
              <a:t>差旅费</a:t>
            </a:r>
            <a:r>
              <a:rPr lang="zh-CN" altLang="en-US" sz="1600" dirty="0">
                <a:solidFill>
                  <a:schemeClr val="tx1"/>
                </a:solidFill>
                <a:latin typeface="微软雅黑" panose="020B0503020204020204" pitchFamily="34" charset="-122"/>
                <a:ea typeface="微软雅黑" panose="020B0503020204020204" pitchFamily="34" charset="-122"/>
                <a:sym typeface="+mn-ea"/>
              </a:rPr>
              <a:t>报销，单位报账员可以进行再次编辑。</a:t>
            </a:r>
          </a:p>
        </p:txBody>
      </p:sp>
      <p:sp>
        <p:nvSpPr>
          <p:cNvPr id="21" name="矩形: 圆角 3"/>
          <p:cNvSpPr/>
          <p:nvPr/>
        </p:nvSpPr>
        <p:spPr>
          <a:xfrm>
            <a:off x="605155"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1916430" y="130492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4774565"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126174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6" name="箭头: 右 62"/>
          <p:cNvSpPr/>
          <p:nvPr/>
        </p:nvSpPr>
        <p:spPr>
          <a:xfrm>
            <a:off x="4069080"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3373755" y="130619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264096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8" name="矩形: 圆角 52"/>
          <p:cNvSpPr/>
          <p:nvPr/>
        </p:nvSpPr>
        <p:spPr>
          <a:xfrm>
            <a:off x="6160135"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财务处处长审核</a:t>
            </a:r>
          </a:p>
        </p:txBody>
      </p:sp>
      <p:sp>
        <p:nvSpPr>
          <p:cNvPr id="10" name="箭头: 右 62"/>
          <p:cNvSpPr/>
          <p:nvPr/>
        </p:nvSpPr>
        <p:spPr>
          <a:xfrm>
            <a:off x="5454650"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1" name="矩形: 圆角 52"/>
          <p:cNvSpPr/>
          <p:nvPr/>
        </p:nvSpPr>
        <p:spPr>
          <a:xfrm>
            <a:off x="7574280"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2" name="箭头: 右 62"/>
          <p:cNvSpPr/>
          <p:nvPr/>
        </p:nvSpPr>
        <p:spPr>
          <a:xfrm>
            <a:off x="686879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Tree>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749800" cy="583565"/>
          </a:xfrm>
          <a:prstGeom prst="rect">
            <a:avLst/>
          </a:prstGeom>
          <a:noFill/>
          <a:ln w="9525">
            <a:noFill/>
          </a:ln>
        </p:spPr>
        <p:txBody>
          <a:bodyPr wrap="square" anchor="t">
            <a:spAutoFit/>
          </a:bodyPr>
          <a:lstStyle/>
          <a:p>
            <a:r>
              <a:rPr lang="zh-CN" altLang="zh-CN" sz="3200" dirty="0">
                <a:solidFill>
                  <a:srgbClr val="262626"/>
                </a:solidFill>
                <a:latin typeface="微软雅黑" panose="020B0503020204020204" pitchFamily="34" charset="-122"/>
                <a:ea typeface="微软雅黑" panose="020B0503020204020204" pitchFamily="34" charset="-122"/>
              </a:rPr>
              <a:t>差旅费报销（专项经费）</a:t>
            </a:r>
          </a:p>
        </p:txBody>
      </p:sp>
      <p:sp>
        <p:nvSpPr>
          <p:cNvPr id="20" name="文本框 9"/>
          <p:cNvSpPr txBox="1"/>
          <p:nvPr/>
        </p:nvSpPr>
        <p:spPr>
          <a:xfrm>
            <a:off x="776604" y="3242310"/>
            <a:ext cx="7616825"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教师本人针对本单位的专项经费发起差旅费报销申请，各单位报账员进行预审；也可以由报账员发起，经过财务预审，再经过各位领导审批；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差旅费</a:t>
            </a:r>
            <a:r>
              <a:rPr lang="zh-CN" altLang="en-US" sz="1600" dirty="0">
                <a:solidFill>
                  <a:schemeClr val="tx1"/>
                </a:solidFill>
                <a:latin typeface="微软雅黑" panose="020B0503020204020204" pitchFamily="34" charset="-122"/>
                <a:ea typeface="微软雅黑" panose="020B0503020204020204" pitchFamily="34" charset="-122"/>
                <a:sym typeface="+mn-ea"/>
              </a:rPr>
              <a:t>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对于教师本人提交的专项经费</a:t>
            </a:r>
            <a:r>
              <a:rPr lang="zh-CN" altLang="en-US" sz="1600" dirty="0">
                <a:latin typeface="微软雅黑" panose="020B0503020204020204" pitchFamily="34" charset="-122"/>
                <a:ea typeface="微软雅黑" panose="020B0503020204020204" pitchFamily="34" charset="-122"/>
                <a:sym typeface="+mn-ea"/>
              </a:rPr>
              <a:t>差旅费</a:t>
            </a:r>
            <a:r>
              <a:rPr lang="zh-CN" altLang="en-US" sz="1600" dirty="0">
                <a:solidFill>
                  <a:schemeClr val="tx1"/>
                </a:solidFill>
                <a:latin typeface="微软雅黑" panose="020B0503020204020204" pitchFamily="34" charset="-122"/>
                <a:ea typeface="微软雅黑" panose="020B0503020204020204" pitchFamily="34" charset="-122"/>
                <a:sym typeface="+mn-ea"/>
              </a:rPr>
              <a:t>报销，单位报账员可以进行再次编辑。</a:t>
            </a:r>
          </a:p>
        </p:txBody>
      </p:sp>
      <p:sp>
        <p:nvSpPr>
          <p:cNvPr id="21" name="矩形: 圆角 3"/>
          <p:cNvSpPr/>
          <p:nvPr/>
        </p:nvSpPr>
        <p:spPr>
          <a:xfrm>
            <a:off x="154940"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148717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4397375" y="130619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81661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5" name="矩形: 圆角 65"/>
          <p:cNvSpPr/>
          <p:nvPr/>
        </p:nvSpPr>
        <p:spPr>
          <a:xfrm>
            <a:off x="572897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财务处处长审核</a:t>
            </a:r>
          </a:p>
        </p:txBody>
      </p:sp>
      <p:sp>
        <p:nvSpPr>
          <p:cNvPr id="26" name="箭头: 右 62"/>
          <p:cNvSpPr/>
          <p:nvPr/>
        </p:nvSpPr>
        <p:spPr>
          <a:xfrm>
            <a:off x="358330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7" name="箭头: 右 62"/>
          <p:cNvSpPr/>
          <p:nvPr/>
        </p:nvSpPr>
        <p:spPr>
          <a:xfrm>
            <a:off x="507746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8" name="矩形: 圆角 65"/>
          <p:cNvSpPr/>
          <p:nvPr/>
        </p:nvSpPr>
        <p:spPr>
          <a:xfrm>
            <a:off x="706120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分管校领导审核</a:t>
            </a:r>
          </a:p>
        </p:txBody>
      </p:sp>
      <p:sp>
        <p:nvSpPr>
          <p:cNvPr id="29" name="矩形: 圆角 65"/>
          <p:cNvSpPr/>
          <p:nvPr/>
        </p:nvSpPr>
        <p:spPr>
          <a:xfrm>
            <a:off x="839343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30" name="箭头: 右 62"/>
          <p:cNvSpPr/>
          <p:nvPr/>
        </p:nvSpPr>
        <p:spPr>
          <a:xfrm>
            <a:off x="639318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1" name="箭头: 右 62"/>
          <p:cNvSpPr/>
          <p:nvPr/>
        </p:nvSpPr>
        <p:spPr>
          <a:xfrm>
            <a:off x="772985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2778760" y="130492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2108200" y="192976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4" name="矩形标注 33"/>
          <p:cNvSpPr/>
          <p:nvPr/>
        </p:nvSpPr>
        <p:spPr>
          <a:xfrm>
            <a:off x="7610475" y="121285"/>
            <a:ext cx="1367790" cy="720090"/>
          </a:xfrm>
          <a:prstGeom prst="wedgeRectCallout">
            <a:avLst>
              <a:gd name="adj1" fmla="val 29805"/>
              <a:gd name="adj2" fmla="val 9462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五万元以上</a:t>
            </a:r>
          </a:p>
        </p:txBody>
      </p:sp>
      <p:sp>
        <p:nvSpPr>
          <p:cNvPr id="35" name="矩形标注 34"/>
          <p:cNvSpPr/>
          <p:nvPr/>
        </p:nvSpPr>
        <p:spPr>
          <a:xfrm>
            <a:off x="5301615" y="257810"/>
            <a:ext cx="1684655" cy="720090"/>
          </a:xfrm>
          <a:prstGeom prst="wedgeRectCallout">
            <a:avLst>
              <a:gd name="adj1" fmla="val 53017"/>
              <a:gd name="adj2" fmla="val 78571"/>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五万元及以下</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linds(horizontal)">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31" grpId="0" bldLvl="0" animBg="1"/>
      <p:bldP spid="3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241"/>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a:t>
              </a:r>
              <a:r>
                <a:rPr lang="en-US" sz="8000" dirty="0">
                  <a:solidFill>
                    <a:schemeClr val="bg1">
                      <a:lumMod val="95000"/>
                    </a:schemeClr>
                  </a:solidFill>
                  <a:latin typeface="Impact" panose="020B0806030902050204" pitchFamily="34" charset="0"/>
                </a:rPr>
                <a:t>4</a:t>
              </a:r>
            </a:p>
          </p:txBody>
        </p:sp>
      </p:grpSp>
      <p:sp>
        <p:nvSpPr>
          <p:cNvPr id="49" name="TextBox 48"/>
          <p:cNvSpPr txBox="1"/>
          <p:nvPr/>
        </p:nvSpPr>
        <p:spPr>
          <a:xfrm>
            <a:off x="2977976" y="2214560"/>
            <a:ext cx="5050408" cy="62230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公 务 接 待 报 销</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3881120"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公务接待事前审批</a:t>
            </a:r>
          </a:p>
        </p:txBody>
      </p:sp>
      <p:sp>
        <p:nvSpPr>
          <p:cNvPr id="110" name="矩形: 圆角 3"/>
          <p:cNvSpPr/>
          <p:nvPr/>
        </p:nvSpPr>
        <p:spPr>
          <a:xfrm>
            <a:off x="1263650" y="1274445"/>
            <a:ext cx="584835" cy="213741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院办报账员</a:t>
            </a:r>
          </a:p>
        </p:txBody>
      </p:sp>
      <p:sp>
        <p:nvSpPr>
          <p:cNvPr id="111" name="矩形: 圆角 51"/>
          <p:cNvSpPr/>
          <p:nvPr/>
        </p:nvSpPr>
        <p:spPr>
          <a:xfrm>
            <a:off x="4025900" y="1274445"/>
            <a:ext cx="584835" cy="213741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院办负责人审核</a:t>
            </a:r>
          </a:p>
        </p:txBody>
      </p:sp>
      <p:sp>
        <p:nvSpPr>
          <p:cNvPr id="112" name="矩形: 圆角 52"/>
          <p:cNvSpPr/>
          <p:nvPr/>
        </p:nvSpPr>
        <p:spPr>
          <a:xfrm>
            <a:off x="7218045" y="1280795"/>
            <a:ext cx="584835" cy="213614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院办分管领导</a:t>
            </a:r>
          </a:p>
        </p:txBody>
      </p:sp>
      <p:sp>
        <p:nvSpPr>
          <p:cNvPr id="123" name="箭头: 右 54"/>
          <p:cNvSpPr/>
          <p:nvPr/>
        </p:nvSpPr>
        <p:spPr>
          <a:xfrm>
            <a:off x="2145030" y="2033270"/>
            <a:ext cx="1584960" cy="251460"/>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8" name="箭头: 右 54"/>
          <p:cNvSpPr/>
          <p:nvPr/>
        </p:nvSpPr>
        <p:spPr>
          <a:xfrm>
            <a:off x="5040630" y="2033270"/>
            <a:ext cx="1584960" cy="251460"/>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2293" name="文本框 9"/>
          <p:cNvSpPr txBox="1"/>
          <p:nvPr/>
        </p:nvSpPr>
        <p:spPr>
          <a:xfrm>
            <a:off x="1407160" y="3488690"/>
            <a:ext cx="6930390" cy="119888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latin typeface="微软雅黑" panose="020B0503020204020204" pitchFamily="34" charset="-122"/>
                <a:ea typeface="微软雅黑" panose="020B0503020204020204" pitchFamily="34" charset="-122"/>
                <a:sym typeface="+mn-ea"/>
              </a:rPr>
              <a:t>1.</a:t>
            </a:r>
            <a:r>
              <a:rPr lang="zh-CN" altLang="en-US" sz="1600" dirty="0">
                <a:latin typeface="微软雅黑" panose="020B0503020204020204" pitchFamily="34" charset="-122"/>
                <a:ea typeface="微软雅黑" panose="020B0503020204020204" pitchFamily="34" charset="-122"/>
                <a:sym typeface="+mn-ea"/>
              </a:rPr>
              <a:t>所有单位的公务接待费统一由院办报账员进行事前审批；</a:t>
            </a:r>
            <a:endParaRPr lang="en-US" altLang="zh-CN" sz="1600" dirty="0">
              <a:latin typeface="微软雅黑" panose="020B0503020204020204" pitchFamily="34" charset="-122"/>
              <a:ea typeface="微软雅黑" panose="020B0503020204020204" pitchFamily="34" charset="-122"/>
              <a:sym typeface="+mn-ea"/>
            </a:endParaRPr>
          </a:p>
          <a:p>
            <a:pPr fontAlgn="auto">
              <a:lnSpc>
                <a:spcPct val="150000"/>
              </a:lnSpc>
            </a:pPr>
            <a:r>
              <a:rPr lang="en-US" altLang="zh-CN" sz="1600" dirty="0">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公务接待事前审批退回支持退回至申请人，也可以逐级退回；</a:t>
            </a:r>
            <a:endParaRPr lang="zh-CN" altLang="en-US" sz="1600"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anim calcmode="lin" valueType="num">
                                      <p:cBhvr>
                                        <p:cTn id="8" dur="500" fill="hold"/>
                                        <p:tgtEl>
                                          <p:spTgt spid="110"/>
                                        </p:tgtEl>
                                        <p:attrNameLst>
                                          <p:attrName>ppt_x</p:attrName>
                                        </p:attrNameLst>
                                      </p:cBhvr>
                                      <p:tavLst>
                                        <p:tav tm="0">
                                          <p:val>
                                            <p:strVal val="#ppt_x"/>
                                          </p:val>
                                        </p:tav>
                                        <p:tav tm="100000">
                                          <p:val>
                                            <p:strVal val="#ppt_x"/>
                                          </p:val>
                                        </p:tav>
                                      </p:tavLst>
                                    </p:anim>
                                    <p:anim calcmode="lin" valueType="num">
                                      <p:cBhvr>
                                        <p:cTn id="9" dur="500" fill="hold"/>
                                        <p:tgtEl>
                                          <p:spTgt spid="1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111"/>
                                        </p:tgtEl>
                                        <p:attrNameLst>
                                          <p:attrName>style.visibility</p:attrName>
                                        </p:attrNameLst>
                                      </p:cBhvr>
                                      <p:to>
                                        <p:strVal val="visible"/>
                                      </p:to>
                                    </p:set>
                                    <p:animEffect transition="in" filter="fade">
                                      <p:cBhvr>
                                        <p:cTn id="12" dur="500"/>
                                        <p:tgtEl>
                                          <p:spTgt spid="111"/>
                                        </p:tgtEl>
                                      </p:cBhvr>
                                    </p:animEffect>
                                    <p:anim calcmode="lin" valueType="num">
                                      <p:cBhvr>
                                        <p:cTn id="13" dur="500" fill="hold"/>
                                        <p:tgtEl>
                                          <p:spTgt spid="111"/>
                                        </p:tgtEl>
                                        <p:attrNameLst>
                                          <p:attrName>ppt_x</p:attrName>
                                        </p:attrNameLst>
                                      </p:cBhvr>
                                      <p:tavLst>
                                        <p:tav tm="0">
                                          <p:val>
                                            <p:strVal val="#ppt_x"/>
                                          </p:val>
                                        </p:tav>
                                        <p:tav tm="100000">
                                          <p:val>
                                            <p:strVal val="#ppt_x"/>
                                          </p:val>
                                        </p:tav>
                                      </p:tavLst>
                                    </p:anim>
                                    <p:anim calcmode="lin" valueType="num">
                                      <p:cBhvr>
                                        <p:cTn id="14" dur="500" fill="hold"/>
                                        <p:tgtEl>
                                          <p:spTgt spid="1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100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500"/>
                                        <p:tgtEl>
                                          <p:spTgt spid="112"/>
                                        </p:tgtEl>
                                      </p:cBhvr>
                                    </p:animEffect>
                                    <p:anim calcmode="lin" valueType="num">
                                      <p:cBhvr>
                                        <p:cTn id="18" dur="500" fill="hold"/>
                                        <p:tgtEl>
                                          <p:spTgt spid="112"/>
                                        </p:tgtEl>
                                        <p:attrNameLst>
                                          <p:attrName>ppt_x</p:attrName>
                                        </p:attrNameLst>
                                      </p:cBhvr>
                                      <p:tavLst>
                                        <p:tav tm="0">
                                          <p:val>
                                            <p:strVal val="#ppt_x"/>
                                          </p:val>
                                        </p:tav>
                                        <p:tav tm="100000">
                                          <p:val>
                                            <p:strVal val="#ppt_x"/>
                                          </p:val>
                                        </p:tav>
                                      </p:tavLst>
                                    </p:anim>
                                    <p:anim calcmode="lin" valueType="num">
                                      <p:cBhvr>
                                        <p:cTn id="19" dur="500" fill="hold"/>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ldLvl="0" animBg="1"/>
      <p:bldP spid="111" grpId="0" bldLvl="0" animBg="1"/>
      <p:bldP spid="11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749800" cy="583565"/>
          </a:xfrm>
          <a:prstGeom prst="rect">
            <a:avLst/>
          </a:prstGeom>
          <a:noFill/>
          <a:ln w="9525">
            <a:noFill/>
          </a:ln>
        </p:spPr>
        <p:txBody>
          <a:bodyPr wrap="square" anchor="t">
            <a:spAutoFit/>
          </a:bodyPr>
          <a:lstStyle/>
          <a:p>
            <a:r>
              <a:rPr lang="zh-CN" altLang="zh-CN" sz="3200" dirty="0">
                <a:solidFill>
                  <a:srgbClr val="262626"/>
                </a:solidFill>
                <a:latin typeface="微软雅黑" panose="020B0503020204020204" pitchFamily="34" charset="-122"/>
                <a:ea typeface="微软雅黑" panose="020B0503020204020204" pitchFamily="34" charset="-122"/>
              </a:rPr>
              <a:t>公务接待报销（专项经费）</a:t>
            </a:r>
          </a:p>
        </p:txBody>
      </p:sp>
      <p:sp>
        <p:nvSpPr>
          <p:cNvPr id="20" name="文本框 9"/>
          <p:cNvSpPr txBox="1"/>
          <p:nvPr/>
        </p:nvSpPr>
        <p:spPr>
          <a:xfrm>
            <a:off x="776605" y="3601085"/>
            <a:ext cx="6930390" cy="156845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院办报账员发起公务接待报销申请，经过财务预审，再经过各位领导审批；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公务接待</a:t>
            </a:r>
            <a:r>
              <a:rPr lang="zh-CN" altLang="en-US" sz="1600" dirty="0">
                <a:solidFill>
                  <a:schemeClr val="tx1"/>
                </a:solidFill>
                <a:latin typeface="微软雅黑" panose="020B0503020204020204" pitchFamily="34" charset="-122"/>
                <a:ea typeface="微软雅黑" panose="020B0503020204020204" pitchFamily="34" charset="-122"/>
                <a:sym typeface="+mn-ea"/>
              </a:rPr>
              <a:t>报销审批退回支持退回至申请人，也可以逐级退回。</a:t>
            </a:r>
          </a:p>
          <a:p>
            <a:pPr fontAlgn="auto">
              <a:lnSpc>
                <a:spcPct val="150000"/>
              </a:lnSpc>
            </a:pPr>
            <a:endParaRPr lang="zh-CN" altLang="en-US" sz="1600" dirty="0">
              <a:solidFill>
                <a:schemeClr val="tx1"/>
              </a:solidFill>
              <a:latin typeface="微软雅黑" panose="020B0503020204020204" pitchFamily="34" charset="-122"/>
              <a:ea typeface="微软雅黑" panose="020B0503020204020204" pitchFamily="34" charset="-122"/>
              <a:sym typeface="+mn-ea"/>
            </a:endParaRPr>
          </a:p>
        </p:txBody>
      </p:sp>
      <p:sp>
        <p:nvSpPr>
          <p:cNvPr id="22" name="矩形: 圆角 51"/>
          <p:cNvSpPr/>
          <p:nvPr/>
        </p:nvSpPr>
        <p:spPr>
          <a:xfrm>
            <a:off x="769620" y="159258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院办报账员申请</a:t>
            </a:r>
          </a:p>
        </p:txBody>
      </p:sp>
      <p:sp>
        <p:nvSpPr>
          <p:cNvPr id="23" name="矩形: 圆角 52"/>
          <p:cNvSpPr/>
          <p:nvPr/>
        </p:nvSpPr>
        <p:spPr>
          <a:xfrm>
            <a:off x="3679825" y="159321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5" name="矩形: 圆角 65"/>
          <p:cNvSpPr/>
          <p:nvPr/>
        </p:nvSpPr>
        <p:spPr>
          <a:xfrm>
            <a:off x="5011420" y="138938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财务处处长审核</a:t>
            </a:r>
          </a:p>
        </p:txBody>
      </p:sp>
      <p:sp>
        <p:nvSpPr>
          <p:cNvPr id="26" name="箭头: 右 62"/>
          <p:cNvSpPr/>
          <p:nvPr/>
        </p:nvSpPr>
        <p:spPr>
          <a:xfrm>
            <a:off x="2865755" y="221742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7" name="箭头: 右 62"/>
          <p:cNvSpPr/>
          <p:nvPr/>
        </p:nvSpPr>
        <p:spPr>
          <a:xfrm>
            <a:off x="4359910" y="221742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8" name="矩形: 圆角 65"/>
          <p:cNvSpPr/>
          <p:nvPr/>
        </p:nvSpPr>
        <p:spPr>
          <a:xfrm>
            <a:off x="6343650" y="138938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分管校领导审核</a:t>
            </a:r>
          </a:p>
        </p:txBody>
      </p:sp>
      <p:sp>
        <p:nvSpPr>
          <p:cNvPr id="29" name="矩形: 圆角 65"/>
          <p:cNvSpPr/>
          <p:nvPr/>
        </p:nvSpPr>
        <p:spPr>
          <a:xfrm>
            <a:off x="7675880" y="138938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30" name="箭头: 右 62"/>
          <p:cNvSpPr/>
          <p:nvPr/>
        </p:nvSpPr>
        <p:spPr>
          <a:xfrm>
            <a:off x="5675630" y="221742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1" name="箭头: 右 62"/>
          <p:cNvSpPr/>
          <p:nvPr/>
        </p:nvSpPr>
        <p:spPr>
          <a:xfrm>
            <a:off x="7012305" y="221742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2061210" y="159194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1390650" y="221678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4" name="矩形标注 33"/>
          <p:cNvSpPr/>
          <p:nvPr/>
        </p:nvSpPr>
        <p:spPr>
          <a:xfrm>
            <a:off x="7605395" y="886460"/>
            <a:ext cx="1367790" cy="502920"/>
          </a:xfrm>
          <a:prstGeom prst="wedgeRectCallout">
            <a:avLst>
              <a:gd name="adj1" fmla="val 2228"/>
              <a:gd name="adj2" fmla="val 8535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五万元以上</a:t>
            </a:r>
          </a:p>
        </p:txBody>
      </p:sp>
      <p:sp>
        <p:nvSpPr>
          <p:cNvPr id="35" name="矩形标注 34"/>
          <p:cNvSpPr/>
          <p:nvPr/>
        </p:nvSpPr>
        <p:spPr>
          <a:xfrm>
            <a:off x="5130165" y="1127760"/>
            <a:ext cx="1684655" cy="464185"/>
          </a:xfrm>
          <a:prstGeom prst="wedgeRectCallout">
            <a:avLst>
              <a:gd name="adj1" fmla="val 25876"/>
              <a:gd name="adj2" fmla="val 9336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五万元及以下</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linds(horizontal)">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31" grpId="0" bldLvl="0" animBg="1"/>
      <p:bldP spid="3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241"/>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a:t>
              </a:r>
              <a:r>
                <a:rPr lang="en-US" sz="8000" dirty="0">
                  <a:solidFill>
                    <a:schemeClr val="bg1">
                      <a:lumMod val="95000"/>
                    </a:schemeClr>
                  </a:solidFill>
                  <a:latin typeface="Impact" panose="020B0806030902050204" pitchFamily="34" charset="0"/>
                </a:rPr>
                <a:t>5</a:t>
              </a:r>
            </a:p>
          </p:txBody>
        </p:sp>
      </p:grpSp>
      <p:sp>
        <p:nvSpPr>
          <p:cNvPr id="49" name="TextBox 48"/>
          <p:cNvSpPr txBox="1"/>
          <p:nvPr/>
        </p:nvSpPr>
        <p:spPr>
          <a:xfrm>
            <a:off x="2977976" y="2214560"/>
            <a:ext cx="5050408" cy="62230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借 款 业 务</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795469" y="413281"/>
            <a:ext cx="2256285"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a:solidFill>
                  <a:schemeClr val="accent1"/>
                </a:solidFill>
                <a:latin typeface="微软雅黑" panose="020B0503020204020204" pitchFamily="34" charset="-122"/>
                <a:ea typeface="微软雅黑" panose="020B0503020204020204" pitchFamily="34" charset="-122"/>
              </a:rPr>
              <a:t>平台简介</a:t>
            </a:r>
            <a:endParaRPr lang="en-GB" sz="1800" b="1" dirty="0">
              <a:solidFill>
                <a:schemeClr val="accent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553720" y="1151890"/>
            <a:ext cx="6272530" cy="3761740"/>
          </a:xfrm>
          <a:prstGeom prst="rect">
            <a:avLst/>
          </a:prstGeom>
          <a:noFill/>
        </p:spPr>
        <p:txBody>
          <a:bodyPr wrap="square" lIns="68584" tIns="34291" rIns="68584" bIns="34291" rtlCol="0">
            <a:spAutoFit/>
          </a:bodyPr>
          <a:lstStyle/>
          <a:p>
            <a:pPr indent="306070" algn="just" eaLnBrk="0" hangingPunct="0">
              <a:lnSpc>
                <a:spcPct val="150000"/>
              </a:lnSpc>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通过财务信息一体化工作平台，教师可以方便根据不同的经费类型，如科研经费、部门业务费、专项经费、其他经费；不同的访问方式，如电脑和手机，填写事前审批、报销内容、打印报销单，再将负责人已审核并签字的报销单及原始票据送至财务处办理报销业务，无需排队、直接办理、方便快捷。平台借助网络信息技术，以</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信息化、自动化为手段，</a:t>
            </a:r>
            <a:r>
              <a:rPr lang="zh-CN" altLang="zh-CN"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使用户可在任何一台联网终端进行事前审批、报销申请、打印等操作，不受时间和空间的限制；财务处根据用户网上提交的申请数据以及原始凭证进行审核后，再通过平台将财务审核相应款项转入指定账户，从而快速完成整个报销过程，可以有效减少教职工排队等候时间，提高报账效率。</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直接连接符 12"/>
          <p:cNvCxnSpPr/>
          <p:nvPr/>
        </p:nvCxnSpPr>
        <p:spPr>
          <a:xfrm>
            <a:off x="907117" y="1041754"/>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080434" y="575581"/>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8"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9" name="组合 28"/>
          <p:cNvGrpSpPr/>
          <p:nvPr/>
        </p:nvGrpSpPr>
        <p:grpSpPr>
          <a:xfrm>
            <a:off x="5095214" y="575808"/>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1"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2" name="组合 31"/>
          <p:cNvGrpSpPr/>
          <p:nvPr/>
        </p:nvGrpSpPr>
        <p:grpSpPr>
          <a:xfrm>
            <a:off x="5598650" y="575581"/>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4"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5" name="组合 34"/>
          <p:cNvGrpSpPr/>
          <p:nvPr/>
        </p:nvGrpSpPr>
        <p:grpSpPr>
          <a:xfrm>
            <a:off x="4086482" y="575581"/>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7"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8" name="组合 37"/>
          <p:cNvGrpSpPr/>
          <p:nvPr/>
        </p:nvGrpSpPr>
        <p:grpSpPr>
          <a:xfrm>
            <a:off x="4590538" y="575581"/>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0"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p:transition spd="slow" advClick="0" advTm="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53" presetClass="entr" presetSubtype="16" fill="hold" nodeType="withEffect">
                                  <p:stCondLst>
                                    <p:cond delay="20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nodeType="withEffect">
                                  <p:stCondLst>
                                    <p:cond delay="40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childTnLst>
                                </p:cTn>
                              </p:par>
                              <p:par>
                                <p:cTn id="37" presetID="53" presetClass="entr" presetSubtype="16" fill="hold" nodeType="withEffect">
                                  <p:stCondLst>
                                    <p:cond delay="60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par>
                                <p:cTn id="42" presetID="53" presetClass="entr" presetSubtype="16" fill="hold" nodeType="withEffect">
                                  <p:stCondLst>
                                    <p:cond delay="80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par>
                          <p:cTn id="47" fill="hold">
                            <p:stCondLst>
                              <p:cond delay="2000"/>
                            </p:stCondLst>
                            <p:childTnLst>
                              <p:par>
                                <p:cTn id="48" presetID="2" presetClass="entr" presetSubtype="4"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11" grpId="0" bldLvl="0" animBg="1"/>
      <p:bldP spid="1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749800" cy="583565"/>
          </a:xfrm>
          <a:prstGeom prst="rect">
            <a:avLst/>
          </a:prstGeom>
          <a:noFill/>
          <a:ln w="9525">
            <a:noFill/>
          </a:ln>
        </p:spPr>
        <p:txBody>
          <a:bodyPr wrap="square" anchor="t">
            <a:spAutoFit/>
          </a:bodyPr>
          <a:lstStyle/>
          <a:p>
            <a:r>
              <a:rPr lang="zh-CN" altLang="zh-CN" sz="3200" dirty="0">
                <a:solidFill>
                  <a:srgbClr val="262626"/>
                </a:solidFill>
                <a:latin typeface="微软雅黑" panose="020B0503020204020204" pitchFamily="34" charset="-122"/>
                <a:ea typeface="微软雅黑" panose="020B0503020204020204" pitchFamily="34" charset="-122"/>
              </a:rPr>
              <a:t>借款业务</a:t>
            </a:r>
          </a:p>
        </p:txBody>
      </p:sp>
      <p:sp>
        <p:nvSpPr>
          <p:cNvPr id="110" name="矩形: 圆角 3"/>
          <p:cNvSpPr/>
          <p:nvPr/>
        </p:nvSpPr>
        <p:spPr>
          <a:xfrm>
            <a:off x="1263650" y="1274445"/>
            <a:ext cx="584835" cy="213741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单位报账员</a:t>
            </a:r>
          </a:p>
        </p:txBody>
      </p:sp>
      <p:sp>
        <p:nvSpPr>
          <p:cNvPr id="111" name="矩形: 圆角 51"/>
          <p:cNvSpPr/>
          <p:nvPr/>
        </p:nvSpPr>
        <p:spPr>
          <a:xfrm>
            <a:off x="4025900" y="1274445"/>
            <a:ext cx="584835" cy="213741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112" name="矩形: 圆角 52"/>
          <p:cNvSpPr/>
          <p:nvPr/>
        </p:nvSpPr>
        <p:spPr>
          <a:xfrm>
            <a:off x="7218045" y="1280795"/>
            <a:ext cx="584835" cy="2136140"/>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财务处审核</a:t>
            </a:r>
          </a:p>
        </p:txBody>
      </p:sp>
      <p:sp>
        <p:nvSpPr>
          <p:cNvPr id="123" name="箭头: 右 54"/>
          <p:cNvSpPr/>
          <p:nvPr/>
        </p:nvSpPr>
        <p:spPr>
          <a:xfrm>
            <a:off x="2145030" y="2033270"/>
            <a:ext cx="1584960" cy="251460"/>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8" name="箭头: 右 54"/>
          <p:cNvSpPr/>
          <p:nvPr/>
        </p:nvSpPr>
        <p:spPr>
          <a:xfrm>
            <a:off x="5040630" y="2033270"/>
            <a:ext cx="1584960" cy="251460"/>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2293" name="文本框 9"/>
          <p:cNvSpPr txBox="1"/>
          <p:nvPr/>
        </p:nvSpPr>
        <p:spPr>
          <a:xfrm>
            <a:off x="1407160" y="3488690"/>
            <a:ext cx="6930390" cy="119888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latin typeface="微软雅黑" panose="020B0503020204020204" pitchFamily="34" charset="-122"/>
                <a:ea typeface="微软雅黑" panose="020B0503020204020204" pitchFamily="34" charset="-122"/>
                <a:sym typeface="+mn-ea"/>
              </a:rPr>
              <a:t>1.</a:t>
            </a:r>
            <a:r>
              <a:rPr lang="zh-CN" altLang="en-US" sz="1600" dirty="0">
                <a:latin typeface="微软雅黑" panose="020B0503020204020204" pitchFamily="34" charset="-122"/>
                <a:ea typeface="微软雅黑" panose="020B0503020204020204" pitchFamily="34" charset="-122"/>
                <a:sym typeface="+mn-ea"/>
              </a:rPr>
              <a:t>所有单位的借款申请统一由单位报账员进行申请；</a:t>
            </a:r>
            <a:endParaRPr lang="en-US" altLang="zh-CN" sz="1600" dirty="0">
              <a:latin typeface="微软雅黑" panose="020B0503020204020204" pitchFamily="34" charset="-122"/>
              <a:ea typeface="微软雅黑" panose="020B0503020204020204" pitchFamily="34" charset="-122"/>
              <a:sym typeface="+mn-ea"/>
            </a:endParaRPr>
          </a:p>
          <a:p>
            <a:pPr fontAlgn="auto">
              <a:lnSpc>
                <a:spcPct val="150000"/>
              </a:lnSpc>
            </a:pPr>
            <a:r>
              <a:rPr lang="en-US" altLang="zh-CN" sz="1600" dirty="0">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借款审批退回支持退回至申请人，也可以逐级退回。</a:t>
            </a:r>
            <a:endParaRPr lang="zh-CN" altLang="en-US" sz="1600"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anim calcmode="lin" valueType="num">
                                      <p:cBhvr>
                                        <p:cTn id="8" dur="500" fill="hold"/>
                                        <p:tgtEl>
                                          <p:spTgt spid="110"/>
                                        </p:tgtEl>
                                        <p:attrNameLst>
                                          <p:attrName>ppt_x</p:attrName>
                                        </p:attrNameLst>
                                      </p:cBhvr>
                                      <p:tavLst>
                                        <p:tav tm="0">
                                          <p:val>
                                            <p:strVal val="#ppt_x"/>
                                          </p:val>
                                        </p:tav>
                                        <p:tav tm="100000">
                                          <p:val>
                                            <p:strVal val="#ppt_x"/>
                                          </p:val>
                                        </p:tav>
                                      </p:tavLst>
                                    </p:anim>
                                    <p:anim calcmode="lin" valueType="num">
                                      <p:cBhvr>
                                        <p:cTn id="9" dur="500" fill="hold"/>
                                        <p:tgtEl>
                                          <p:spTgt spid="1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111"/>
                                        </p:tgtEl>
                                        <p:attrNameLst>
                                          <p:attrName>style.visibility</p:attrName>
                                        </p:attrNameLst>
                                      </p:cBhvr>
                                      <p:to>
                                        <p:strVal val="visible"/>
                                      </p:to>
                                    </p:set>
                                    <p:animEffect transition="in" filter="fade">
                                      <p:cBhvr>
                                        <p:cTn id="12" dur="500"/>
                                        <p:tgtEl>
                                          <p:spTgt spid="111"/>
                                        </p:tgtEl>
                                      </p:cBhvr>
                                    </p:animEffect>
                                    <p:anim calcmode="lin" valueType="num">
                                      <p:cBhvr>
                                        <p:cTn id="13" dur="500" fill="hold"/>
                                        <p:tgtEl>
                                          <p:spTgt spid="111"/>
                                        </p:tgtEl>
                                        <p:attrNameLst>
                                          <p:attrName>ppt_x</p:attrName>
                                        </p:attrNameLst>
                                      </p:cBhvr>
                                      <p:tavLst>
                                        <p:tav tm="0">
                                          <p:val>
                                            <p:strVal val="#ppt_x"/>
                                          </p:val>
                                        </p:tav>
                                        <p:tav tm="100000">
                                          <p:val>
                                            <p:strVal val="#ppt_x"/>
                                          </p:val>
                                        </p:tav>
                                      </p:tavLst>
                                    </p:anim>
                                    <p:anim calcmode="lin" valueType="num">
                                      <p:cBhvr>
                                        <p:cTn id="14" dur="500" fill="hold"/>
                                        <p:tgtEl>
                                          <p:spTgt spid="1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100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500"/>
                                        <p:tgtEl>
                                          <p:spTgt spid="112"/>
                                        </p:tgtEl>
                                      </p:cBhvr>
                                    </p:animEffect>
                                    <p:anim calcmode="lin" valueType="num">
                                      <p:cBhvr>
                                        <p:cTn id="18" dur="500" fill="hold"/>
                                        <p:tgtEl>
                                          <p:spTgt spid="112"/>
                                        </p:tgtEl>
                                        <p:attrNameLst>
                                          <p:attrName>ppt_x</p:attrName>
                                        </p:attrNameLst>
                                      </p:cBhvr>
                                      <p:tavLst>
                                        <p:tav tm="0">
                                          <p:val>
                                            <p:strVal val="#ppt_x"/>
                                          </p:val>
                                        </p:tav>
                                        <p:tav tm="100000">
                                          <p:val>
                                            <p:strVal val="#ppt_x"/>
                                          </p:val>
                                        </p:tav>
                                      </p:tavLst>
                                    </p:anim>
                                    <p:anim calcmode="lin" valueType="num">
                                      <p:cBhvr>
                                        <p:cTn id="19" dur="500" fill="hold"/>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ldLvl="0" animBg="1"/>
      <p:bldP spid="111" grpId="0" bldLvl="0" animBg="1"/>
      <p:bldP spid="112"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10"/>
          <p:cNvSpPr>
            <a:spLocks noChangeAspect="1"/>
          </p:cNvSpPr>
          <p:nvPr/>
        </p:nvSpPr>
        <p:spPr>
          <a:xfrm>
            <a:off x="3100331" y="880116"/>
            <a:ext cx="1404708" cy="1230051"/>
          </a:xfrm>
          <a:prstGeom prst="hexagon">
            <a:avLst/>
          </a:prstGeom>
          <a:gradFill flip="none" rotWithShape="1">
            <a:gsLst>
              <a:gs pos="50000">
                <a:schemeClr val="bg1">
                  <a:lumMod val="95000"/>
                </a:schemeClr>
              </a:gs>
              <a:gs pos="100000">
                <a:schemeClr val="bg1">
                  <a:lumMod val="75000"/>
                </a:schemeClr>
              </a:gs>
              <a:gs pos="0">
                <a:schemeClr val="bg1"/>
              </a:gs>
            </a:gsLst>
            <a:lin ang="18900000" scaled="0"/>
            <a:tileRect/>
          </a:gradFill>
          <a:ln w="15875">
            <a:gradFill>
              <a:gsLst>
                <a:gs pos="100000">
                  <a:schemeClr val="bg1">
                    <a:lumMod val="85000"/>
                  </a:schemeClr>
                </a:gs>
                <a:gs pos="0">
                  <a:schemeClr val="bg1"/>
                </a:gs>
              </a:gsLst>
              <a:lin ang="8100000" scaled="0"/>
            </a:gradFill>
          </a:ln>
          <a:effectLst>
            <a:outerShdw blurRad="444500" dist="3175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5" name="矩形 10"/>
          <p:cNvSpPr>
            <a:spLocks noChangeAspect="1"/>
          </p:cNvSpPr>
          <p:nvPr/>
        </p:nvSpPr>
        <p:spPr>
          <a:xfrm>
            <a:off x="3496927" y="2177204"/>
            <a:ext cx="717248" cy="628068"/>
          </a:xfrm>
          <a:prstGeom prst="hexagon">
            <a:avLst/>
          </a:prstGeom>
          <a:gradFill>
            <a:gsLst>
              <a:gs pos="100000">
                <a:srgbClr val="00B0F0"/>
              </a:gs>
              <a:gs pos="0">
                <a:schemeClr val="accent1"/>
              </a:gs>
            </a:gsLst>
            <a:lin ang="8100000" scaled="0"/>
          </a:gradFill>
          <a:ln w="15875">
            <a:gradFill>
              <a:gsLst>
                <a:gs pos="100000">
                  <a:schemeClr val="bg1">
                    <a:lumMod val="85000"/>
                  </a:schemeClr>
                </a:gs>
                <a:gs pos="0">
                  <a:schemeClr val="bg1"/>
                </a:gs>
              </a:gsLst>
              <a:lin ang="8100000" scaled="0"/>
            </a:gradFill>
          </a:ln>
          <a:effectLst>
            <a:outerShdw blurRad="444500" dist="2540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26" name="矩形 10"/>
          <p:cNvSpPr>
            <a:spLocks noChangeAspect="1"/>
          </p:cNvSpPr>
          <p:nvPr/>
        </p:nvSpPr>
        <p:spPr>
          <a:xfrm>
            <a:off x="2622797" y="3487057"/>
            <a:ext cx="730114" cy="639334"/>
          </a:xfrm>
          <a:prstGeom prst="hexagon">
            <a:avLst/>
          </a:prstGeom>
          <a:blipFill dpi="0" rotWithShape="1">
            <a:blip r:embed="rId2" cstate="print">
              <a:extLst>
                <a:ext uri="{28A0092B-C50C-407E-A947-70E740481C1C}">
                  <a14:useLocalDpi xmlns:a14="http://schemas.microsoft.com/office/drawing/2010/main" val="0"/>
                </a:ext>
              </a:extLst>
            </a:blip>
            <a:srcRect/>
            <a:stretch>
              <a:fillRect/>
            </a:stretch>
          </a:blipFill>
          <a:ln w="15875">
            <a:gradFill>
              <a:gsLst>
                <a:gs pos="100000">
                  <a:schemeClr val="bg1">
                    <a:lumMod val="85000"/>
                  </a:schemeClr>
                </a:gs>
                <a:gs pos="0">
                  <a:schemeClr val="bg1"/>
                </a:gs>
              </a:gsLst>
              <a:lin ang="8100000" scaled="0"/>
            </a:gradFill>
          </a:ln>
          <a:effectLst>
            <a:outerShdw blurRad="444500" dist="3175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39" name="矩形 10"/>
          <p:cNvSpPr>
            <a:spLocks noChangeAspect="1"/>
          </p:cNvSpPr>
          <p:nvPr/>
        </p:nvSpPr>
        <p:spPr>
          <a:xfrm>
            <a:off x="984174" y="2552481"/>
            <a:ext cx="1753274" cy="1535276"/>
          </a:xfrm>
          <a:prstGeom prst="hexagon">
            <a:avLst/>
          </a:prstGeom>
          <a:gradFill flip="none" rotWithShape="1">
            <a:gsLst>
              <a:gs pos="50000">
                <a:schemeClr val="bg1">
                  <a:lumMod val="95000"/>
                </a:schemeClr>
              </a:gs>
              <a:gs pos="100000">
                <a:schemeClr val="bg1">
                  <a:lumMod val="75000"/>
                </a:schemeClr>
              </a:gs>
              <a:gs pos="0">
                <a:schemeClr val="bg1"/>
              </a:gs>
            </a:gsLst>
            <a:lin ang="18900000" scaled="0"/>
            <a:tileRect/>
          </a:gradFill>
          <a:ln w="15875">
            <a:gradFill>
              <a:gsLst>
                <a:gs pos="100000">
                  <a:schemeClr val="bg1">
                    <a:lumMod val="85000"/>
                  </a:schemeClr>
                </a:gs>
                <a:gs pos="0">
                  <a:schemeClr val="bg1"/>
                </a:gs>
              </a:gsLst>
              <a:lin ang="8100000" scaled="0"/>
            </a:gradFill>
          </a:ln>
          <a:effectLst>
            <a:outerShdw blurRad="444500" dist="2540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0" name="矩形 10"/>
          <p:cNvSpPr>
            <a:spLocks noChangeAspect="1"/>
          </p:cNvSpPr>
          <p:nvPr/>
        </p:nvSpPr>
        <p:spPr>
          <a:xfrm>
            <a:off x="1417261" y="1273401"/>
            <a:ext cx="746995" cy="654116"/>
          </a:xfrm>
          <a:prstGeom prst="hexagon">
            <a:avLst/>
          </a:prstGeom>
          <a:gradFill>
            <a:gsLst>
              <a:gs pos="100000">
                <a:srgbClr val="00B0F0"/>
              </a:gs>
              <a:gs pos="0">
                <a:schemeClr val="accent1"/>
              </a:gs>
            </a:gsLst>
            <a:lin ang="8100000" scaled="0"/>
          </a:gradFill>
          <a:ln w="15875">
            <a:gradFill>
              <a:gsLst>
                <a:gs pos="100000">
                  <a:schemeClr val="bg1">
                    <a:lumMod val="85000"/>
                  </a:schemeClr>
                </a:gs>
                <a:gs pos="0">
                  <a:schemeClr val="bg1"/>
                </a:gs>
              </a:gsLst>
              <a:lin ang="8100000" scaled="0"/>
            </a:gradFill>
          </a:ln>
          <a:effectLst>
            <a:outerShdw blurRad="444500" dist="2540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1" name="矩形 10"/>
          <p:cNvSpPr>
            <a:spLocks noChangeAspect="1"/>
          </p:cNvSpPr>
          <p:nvPr/>
        </p:nvSpPr>
        <p:spPr>
          <a:xfrm>
            <a:off x="826066" y="3534527"/>
            <a:ext cx="956331" cy="837423"/>
          </a:xfrm>
          <a:prstGeom prst="hexagon">
            <a:avLst/>
          </a:prstGeom>
          <a:gradFill>
            <a:gsLst>
              <a:gs pos="100000">
                <a:srgbClr val="00B0F0"/>
              </a:gs>
              <a:gs pos="0">
                <a:schemeClr val="accent1"/>
              </a:gs>
            </a:gsLst>
            <a:lin ang="8100000" scaled="0"/>
          </a:gradFill>
          <a:ln w="15875">
            <a:gradFill>
              <a:gsLst>
                <a:gs pos="100000">
                  <a:schemeClr val="bg1">
                    <a:lumMod val="85000"/>
                  </a:schemeClr>
                </a:gs>
                <a:gs pos="0">
                  <a:schemeClr val="bg1"/>
                </a:gs>
              </a:gsLst>
              <a:lin ang="8100000" scaled="0"/>
            </a:gradFill>
          </a:ln>
          <a:effectLst>
            <a:outerShdw blurRad="444500" dist="3175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2" name="矩形 10"/>
          <p:cNvSpPr>
            <a:spLocks noChangeAspect="1"/>
          </p:cNvSpPr>
          <p:nvPr/>
        </p:nvSpPr>
        <p:spPr>
          <a:xfrm>
            <a:off x="1195655" y="958039"/>
            <a:ext cx="503896" cy="441243"/>
          </a:xfrm>
          <a:prstGeom prst="hexagon">
            <a:avLst/>
          </a:prstGeom>
          <a:gradFill flip="none" rotWithShape="1">
            <a:gsLst>
              <a:gs pos="50000">
                <a:schemeClr val="bg1">
                  <a:lumMod val="95000"/>
                </a:schemeClr>
              </a:gs>
              <a:gs pos="100000">
                <a:schemeClr val="bg1">
                  <a:lumMod val="75000"/>
                </a:schemeClr>
              </a:gs>
              <a:gs pos="0">
                <a:schemeClr val="bg1"/>
              </a:gs>
            </a:gsLst>
            <a:lin ang="18900000" scaled="0"/>
            <a:tileRect/>
          </a:gradFill>
          <a:ln w="15875">
            <a:gradFill>
              <a:gsLst>
                <a:gs pos="100000">
                  <a:schemeClr val="bg1">
                    <a:lumMod val="85000"/>
                  </a:schemeClr>
                </a:gs>
                <a:gs pos="0">
                  <a:schemeClr val="bg1"/>
                </a:gs>
              </a:gsLst>
              <a:lin ang="8100000" scaled="0"/>
            </a:gradFill>
          </a:ln>
          <a:effectLst>
            <a:outerShdw blurRad="444500" dist="3175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3" name="矩形 42"/>
          <p:cNvSpPr/>
          <p:nvPr/>
        </p:nvSpPr>
        <p:spPr>
          <a:xfrm>
            <a:off x="5166360" y="2022475"/>
            <a:ext cx="3187065" cy="1371600"/>
          </a:xfrm>
          <a:prstGeom prst="rect">
            <a:avLst/>
          </a:prstGeom>
        </p:spPr>
        <p:txBody>
          <a:bodyPr wrap="square">
            <a:spAutoFit/>
          </a:bodyPr>
          <a:lstStyle/>
          <a:p>
            <a:pPr algn="dist" eaLnBrk="0" fontAlgn="auto" hangingPunct="0"/>
            <a:r>
              <a:rPr sz="4200" b="1" spc="-150" dirty="0">
                <a:solidFill>
                  <a:srgbClr val="0070C0"/>
                </a:solidFill>
                <a:latin typeface="Times New Roman" panose="02020603050405020304" pitchFamily="18" charset="0"/>
                <a:ea typeface="微软雅黑" panose="020B0503020204020204" pitchFamily="34" charset="-122"/>
              </a:rPr>
              <a:t>Googosoft</a:t>
            </a:r>
          </a:p>
          <a:p>
            <a:pPr algn="dist" eaLnBrk="0" fontAlgn="auto" hangingPunct="0"/>
            <a:r>
              <a:rPr sz="4200" b="1" spc="-150" dirty="0">
                <a:solidFill>
                  <a:srgbClr val="0070C0"/>
                </a:solidFill>
                <a:latin typeface="Times New Roman" panose="02020603050405020304" pitchFamily="18" charset="0"/>
                <a:ea typeface="微软雅黑" panose="020B0503020204020204" pitchFamily="34" charset="-122"/>
              </a:rPr>
              <a:t> 国子软件</a:t>
            </a:r>
          </a:p>
        </p:txBody>
      </p:sp>
      <p:sp>
        <p:nvSpPr>
          <p:cNvPr id="44" name="TextBox 43"/>
          <p:cNvSpPr txBox="1"/>
          <p:nvPr/>
        </p:nvSpPr>
        <p:spPr>
          <a:xfrm>
            <a:off x="882834" y="3762166"/>
            <a:ext cx="815648" cy="396240"/>
          </a:xfrm>
          <a:prstGeom prst="rect">
            <a:avLst/>
          </a:prstGeom>
          <a:noFill/>
        </p:spPr>
        <p:txBody>
          <a:bodyPr wrap="square" rtlCol="0">
            <a:spAutoFit/>
          </a:bodyPr>
          <a:lstStyle/>
          <a:p>
            <a:pPr algn="ctr"/>
            <a:r>
              <a:rPr lang="zh-CN" altLang="zh-CN" sz="2000" b="1" dirty="0">
                <a:solidFill>
                  <a:schemeClr val="bg1"/>
                </a:solidFill>
              </a:rPr>
              <a:t>专业</a:t>
            </a:r>
          </a:p>
        </p:txBody>
      </p:sp>
      <p:sp>
        <p:nvSpPr>
          <p:cNvPr id="45" name="TextBox 44"/>
          <p:cNvSpPr txBox="1"/>
          <p:nvPr/>
        </p:nvSpPr>
        <p:spPr>
          <a:xfrm>
            <a:off x="1367413" y="1408922"/>
            <a:ext cx="815648" cy="365760"/>
          </a:xfrm>
          <a:prstGeom prst="rect">
            <a:avLst/>
          </a:prstGeom>
          <a:noFill/>
        </p:spPr>
        <p:txBody>
          <a:bodyPr wrap="square" rtlCol="0">
            <a:spAutoFit/>
          </a:bodyPr>
          <a:lstStyle/>
          <a:p>
            <a:pPr algn="ctr"/>
            <a:r>
              <a:rPr lang="zh-CN" altLang="en-US" b="1" dirty="0">
                <a:solidFill>
                  <a:schemeClr val="bg1"/>
                </a:solidFill>
              </a:rPr>
              <a:t>专注</a:t>
            </a:r>
          </a:p>
        </p:txBody>
      </p:sp>
      <p:sp>
        <p:nvSpPr>
          <p:cNvPr id="46" name="矩形 10"/>
          <p:cNvSpPr>
            <a:spLocks noChangeAspect="1"/>
          </p:cNvSpPr>
          <p:nvPr/>
        </p:nvSpPr>
        <p:spPr>
          <a:xfrm>
            <a:off x="1602418" y="1597512"/>
            <a:ext cx="2103134" cy="1841635"/>
          </a:xfrm>
          <a:prstGeom prst="hexagon">
            <a:avLst/>
          </a:prstGeom>
          <a:gradFill flip="none" rotWithShape="1">
            <a:gsLst>
              <a:gs pos="50000">
                <a:schemeClr val="bg1">
                  <a:lumMod val="95000"/>
                </a:schemeClr>
              </a:gs>
              <a:gs pos="100000">
                <a:schemeClr val="bg1">
                  <a:lumMod val="75000"/>
                </a:schemeClr>
              </a:gs>
              <a:gs pos="0">
                <a:schemeClr val="bg1"/>
              </a:gs>
            </a:gsLst>
            <a:lin ang="18900000" scaled="0"/>
            <a:tileRect/>
          </a:gradFill>
          <a:ln w="15875">
            <a:gradFill>
              <a:gsLst>
                <a:gs pos="100000">
                  <a:schemeClr val="bg1">
                    <a:lumMod val="85000"/>
                  </a:schemeClr>
                </a:gs>
                <a:gs pos="0">
                  <a:schemeClr val="bg1"/>
                </a:gs>
              </a:gsLst>
              <a:lin ang="8100000" scaled="0"/>
            </a:gradFill>
          </a:ln>
          <a:effectLst>
            <a:outerShdw blurRad="444500" dist="3175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7" name="矩形 10"/>
          <p:cNvSpPr>
            <a:spLocks noChangeAspect="1"/>
          </p:cNvSpPr>
          <p:nvPr/>
        </p:nvSpPr>
        <p:spPr>
          <a:xfrm>
            <a:off x="1653625" y="1642351"/>
            <a:ext cx="2000720" cy="1751956"/>
          </a:xfrm>
          <a:prstGeom prst="hexagon">
            <a:avLst/>
          </a:prstGeom>
          <a:blipFill>
            <a:blip r:embed="rId3" cstate="print"/>
            <a:stretch>
              <a:fillRect/>
            </a:stretch>
          </a:blip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8" name="矩形 10"/>
          <p:cNvSpPr>
            <a:spLocks noChangeAspect="1"/>
          </p:cNvSpPr>
          <p:nvPr/>
        </p:nvSpPr>
        <p:spPr>
          <a:xfrm>
            <a:off x="3064879" y="3046271"/>
            <a:ext cx="889503" cy="778905"/>
          </a:xfrm>
          <a:prstGeom prst="hexagon">
            <a:avLst/>
          </a:prstGeom>
          <a:gradFill flip="none" rotWithShape="1">
            <a:gsLst>
              <a:gs pos="50000">
                <a:schemeClr val="bg1">
                  <a:lumMod val="95000"/>
                </a:schemeClr>
              </a:gs>
              <a:gs pos="100000">
                <a:schemeClr val="bg1">
                  <a:lumMod val="75000"/>
                </a:schemeClr>
              </a:gs>
              <a:gs pos="0">
                <a:schemeClr val="bg1"/>
              </a:gs>
            </a:gsLst>
            <a:lin ang="18900000" scaled="0"/>
            <a:tileRect/>
          </a:gradFill>
          <a:ln w="15875">
            <a:gradFill>
              <a:gsLst>
                <a:gs pos="100000">
                  <a:schemeClr val="bg1">
                    <a:lumMod val="85000"/>
                  </a:schemeClr>
                </a:gs>
                <a:gs pos="0">
                  <a:schemeClr val="bg1"/>
                </a:gs>
              </a:gsLst>
              <a:lin ang="8100000" scaled="0"/>
            </a:gradFill>
          </a:ln>
          <a:effectLst>
            <a:outerShdw blurRad="444500" dist="254000" dir="8100000" sx="104000" sy="104000" algn="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endParaRPr>
          </a:p>
        </p:txBody>
      </p:sp>
      <p:sp>
        <p:nvSpPr>
          <p:cNvPr id="49" name="TextBox 59"/>
          <p:cNvSpPr txBox="1"/>
          <p:nvPr/>
        </p:nvSpPr>
        <p:spPr>
          <a:xfrm>
            <a:off x="3400048" y="1312402"/>
            <a:ext cx="815648" cy="426720"/>
          </a:xfrm>
          <a:prstGeom prst="rect">
            <a:avLst/>
          </a:prstGeom>
          <a:noFill/>
        </p:spPr>
        <p:txBody>
          <a:bodyPr wrap="square" rtlCol="0">
            <a:spAutoFit/>
          </a:bodyPr>
          <a:lstStyle/>
          <a:p>
            <a:pPr algn="ctr"/>
            <a:r>
              <a:rPr lang="zh-CN" altLang="en-US" sz="2200" b="1" dirty="0">
                <a:solidFill>
                  <a:srgbClr val="0070C0"/>
                </a:solidFill>
              </a:rPr>
              <a:t>创新</a:t>
            </a:r>
          </a:p>
        </p:txBody>
      </p:sp>
      <p:sp>
        <p:nvSpPr>
          <p:cNvPr id="50" name="TextBox 59"/>
          <p:cNvSpPr txBox="1"/>
          <p:nvPr/>
        </p:nvSpPr>
        <p:spPr>
          <a:xfrm>
            <a:off x="3093978" y="3256772"/>
            <a:ext cx="815648" cy="365760"/>
          </a:xfrm>
          <a:prstGeom prst="rect">
            <a:avLst/>
          </a:prstGeom>
          <a:noFill/>
        </p:spPr>
        <p:txBody>
          <a:bodyPr wrap="square" rtlCol="0">
            <a:spAutoFit/>
          </a:bodyPr>
          <a:lstStyle/>
          <a:p>
            <a:pPr algn="ctr"/>
            <a:r>
              <a:rPr lang="zh-CN" altLang="en-US" b="1" dirty="0">
                <a:solidFill>
                  <a:srgbClr val="0070C0"/>
                </a:solidFill>
              </a:rPr>
              <a:t>发展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0870" y="427355"/>
            <a:ext cx="1510665" cy="496570"/>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a:solidFill>
                  <a:schemeClr val="accent1"/>
                </a:solidFill>
                <a:latin typeface="微软雅黑" panose="020B0503020204020204" pitchFamily="34" charset="-122"/>
                <a:ea typeface="微软雅黑" panose="020B0503020204020204" pitchFamily="34" charset="-122"/>
              </a:rPr>
              <a:t>目录</a:t>
            </a:r>
            <a:endParaRPr lang="en-GB" sz="1800" b="1" dirty="0">
              <a:solidFill>
                <a:schemeClr val="accent1"/>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464213" y="1343291"/>
            <a:ext cx="894259" cy="489631"/>
            <a:chOff x="2215144" y="927951"/>
            <a:chExt cx="1244730" cy="897673"/>
          </a:xfrm>
        </p:grpSpPr>
        <p:sp>
          <p:nvSpPr>
            <p:cNvPr id="46" name="平行四边形 45"/>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7" name="文本框 9"/>
            <p:cNvSpPr txBox="1"/>
            <p:nvPr/>
          </p:nvSpPr>
          <p:spPr>
            <a:xfrm>
              <a:off x="2393075" y="927951"/>
              <a:ext cx="1066799" cy="816504"/>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grpSp>
      <p:grpSp>
        <p:nvGrpSpPr>
          <p:cNvPr id="48" name="组合 47"/>
          <p:cNvGrpSpPr/>
          <p:nvPr/>
        </p:nvGrpSpPr>
        <p:grpSpPr>
          <a:xfrm>
            <a:off x="2464213" y="2035487"/>
            <a:ext cx="894259" cy="503555"/>
            <a:chOff x="2215144" y="1952311"/>
            <a:chExt cx="1244730" cy="924318"/>
          </a:xfrm>
        </p:grpSpPr>
        <p:sp>
          <p:nvSpPr>
            <p:cNvPr id="49" name="平行四边形 48"/>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50" name="文本框 10"/>
            <p:cNvSpPr txBox="1"/>
            <p:nvPr/>
          </p:nvSpPr>
          <p:spPr>
            <a:xfrm>
              <a:off x="2393075" y="1952311"/>
              <a:ext cx="1066799" cy="816508"/>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grpSp>
      <p:grpSp>
        <p:nvGrpSpPr>
          <p:cNvPr id="60" name="组合 59"/>
          <p:cNvGrpSpPr/>
          <p:nvPr/>
        </p:nvGrpSpPr>
        <p:grpSpPr>
          <a:xfrm>
            <a:off x="3189630" y="1372477"/>
            <a:ext cx="2777130" cy="459690"/>
            <a:chOff x="4315150" y="953426"/>
            <a:chExt cx="3857250" cy="540057"/>
          </a:xfrm>
        </p:grpSpPr>
        <p:sp>
          <p:nvSpPr>
            <p:cNvPr id="61" name="矩形 60"/>
            <p:cNvSpPr/>
            <p:nvPr/>
          </p:nvSpPr>
          <p:spPr>
            <a:xfrm>
              <a:off x="4841197" y="1036090"/>
              <a:ext cx="2395100" cy="405833"/>
            </a:xfrm>
            <a:prstGeom prst="rect">
              <a:avLst/>
            </a:prstGeom>
            <a:ln w="15875">
              <a:noFill/>
            </a:ln>
          </p:spPr>
          <p:txBody>
            <a:bodyPr wrap="square" lIns="68580" tIns="34290" rIns="68580" bIns="34290">
              <a:spAutoFit/>
            </a:bodyPr>
            <a:lstStyle/>
            <a:p>
              <a:r>
                <a:rPr lang="zh-CN" altLang="en-GB" b="1" dirty="0">
                  <a:solidFill>
                    <a:schemeClr val="tx1">
                      <a:lumMod val="75000"/>
                      <a:lumOff val="25000"/>
                    </a:schemeClr>
                  </a:solidFill>
                  <a:latin typeface="微软雅黑" panose="020B0503020204020204" pitchFamily="34" charset="-122"/>
                  <a:ea typeface="微软雅黑" panose="020B0503020204020204" pitchFamily="34" charset="-122"/>
                </a:rPr>
                <a:t>平台登录</a:t>
              </a:r>
            </a:p>
          </p:txBody>
        </p:sp>
        <p:sp>
          <p:nvSpPr>
            <p:cNvPr id="62" name="平行四边形 61"/>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63" name="组合 62"/>
          <p:cNvGrpSpPr/>
          <p:nvPr/>
        </p:nvGrpSpPr>
        <p:grpSpPr>
          <a:xfrm>
            <a:off x="3153626" y="2085532"/>
            <a:ext cx="2849138" cy="459105"/>
            <a:chOff x="4315150" y="1647579"/>
            <a:chExt cx="3857250" cy="540057"/>
          </a:xfrm>
        </p:grpSpPr>
        <p:sp>
          <p:nvSpPr>
            <p:cNvPr id="64" name="矩形 63"/>
            <p:cNvSpPr/>
            <p:nvPr/>
          </p:nvSpPr>
          <p:spPr>
            <a:xfrm>
              <a:off x="4841196" y="1730243"/>
              <a:ext cx="2827147" cy="406350"/>
            </a:xfrm>
            <a:prstGeom prst="rect">
              <a:avLst/>
            </a:prstGeom>
            <a:ln w="15875">
              <a:noFill/>
            </a:ln>
          </p:spPr>
          <p:txBody>
            <a:bodyPr wrap="square" lIns="68580" tIns="34290" rIns="68580" bIns="34290">
              <a:spAutoFit/>
            </a:bodyPr>
            <a:lstStyle/>
            <a:p>
              <a:r>
                <a:rPr lang="zh-CN" altLang="en-GB" b="1" dirty="0">
                  <a:solidFill>
                    <a:schemeClr val="tx1">
                      <a:lumMod val="75000"/>
                      <a:lumOff val="25000"/>
                    </a:schemeClr>
                  </a:solidFill>
                  <a:latin typeface="微软雅黑" panose="020B0503020204020204" pitchFamily="34" charset="-122"/>
                  <a:ea typeface="微软雅黑" panose="020B0503020204020204" pitchFamily="34" charset="-122"/>
                </a:rPr>
                <a:t>日常报销</a:t>
              </a:r>
            </a:p>
          </p:txBody>
        </p:sp>
        <p:sp>
          <p:nvSpPr>
            <p:cNvPr id="65" name="平行四边形 64"/>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6"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39"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42"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6"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79"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 name="组合 1"/>
          <p:cNvGrpSpPr/>
          <p:nvPr/>
        </p:nvGrpSpPr>
        <p:grpSpPr>
          <a:xfrm>
            <a:off x="2464213" y="2741607"/>
            <a:ext cx="894259" cy="521335"/>
            <a:chOff x="2215144" y="927951"/>
            <a:chExt cx="1244730" cy="956962"/>
          </a:xfrm>
        </p:grpSpPr>
        <p:sp>
          <p:nvSpPr>
            <p:cNvPr id="3" name="平行四边形 2"/>
            <p:cNvSpPr/>
            <p:nvPr/>
          </p:nvSpPr>
          <p:spPr>
            <a:xfrm>
              <a:off x="2215144" y="982844"/>
              <a:ext cx="1120898" cy="842780"/>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4" name="文本框 9"/>
            <p:cNvSpPr txBox="1"/>
            <p:nvPr/>
          </p:nvSpPr>
          <p:spPr>
            <a:xfrm>
              <a:off x="2393075" y="927951"/>
              <a:ext cx="1066799" cy="956962"/>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a:t>
              </a:r>
              <a:r>
                <a:rPr lang="en-US" sz="2800" dirty="0">
                  <a:solidFill>
                    <a:schemeClr val="bg1"/>
                  </a:solidFill>
                  <a:latin typeface="Impact" panose="020B0806030902050204" pitchFamily="34" charset="0"/>
                </a:rPr>
                <a:t>3</a:t>
              </a:r>
            </a:p>
          </p:txBody>
        </p:sp>
      </p:grpSp>
      <p:grpSp>
        <p:nvGrpSpPr>
          <p:cNvPr id="5" name="组合 4"/>
          <p:cNvGrpSpPr/>
          <p:nvPr/>
        </p:nvGrpSpPr>
        <p:grpSpPr>
          <a:xfrm>
            <a:off x="2464213" y="3465507"/>
            <a:ext cx="894259" cy="521970"/>
            <a:chOff x="2215144" y="1952311"/>
            <a:chExt cx="1244730" cy="956965"/>
          </a:xfrm>
        </p:grpSpPr>
        <p:sp>
          <p:nvSpPr>
            <p:cNvPr id="6" name="平行四边形 5"/>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7" name="文本框 10"/>
            <p:cNvSpPr txBox="1"/>
            <p:nvPr/>
          </p:nvSpPr>
          <p:spPr>
            <a:xfrm>
              <a:off x="2393075" y="1952311"/>
              <a:ext cx="1066799" cy="95696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a:t>
              </a:r>
              <a:r>
                <a:rPr lang="en-US" sz="2800" dirty="0">
                  <a:solidFill>
                    <a:schemeClr val="bg1"/>
                  </a:solidFill>
                  <a:latin typeface="Impact" panose="020B0806030902050204" pitchFamily="34" charset="0"/>
                </a:rPr>
                <a:t>4</a:t>
              </a:r>
            </a:p>
          </p:txBody>
        </p:sp>
      </p:grpSp>
      <p:grpSp>
        <p:nvGrpSpPr>
          <p:cNvPr id="8" name="组合 7"/>
          <p:cNvGrpSpPr/>
          <p:nvPr/>
        </p:nvGrpSpPr>
        <p:grpSpPr>
          <a:xfrm>
            <a:off x="3189630" y="2798002"/>
            <a:ext cx="2777130" cy="459105"/>
            <a:chOff x="4315150" y="953426"/>
            <a:chExt cx="3857250" cy="540057"/>
          </a:xfrm>
        </p:grpSpPr>
        <p:sp>
          <p:nvSpPr>
            <p:cNvPr id="9" name="矩形 8"/>
            <p:cNvSpPr/>
            <p:nvPr/>
          </p:nvSpPr>
          <p:spPr>
            <a:xfrm>
              <a:off x="4841197" y="1036090"/>
              <a:ext cx="2395100" cy="406350"/>
            </a:xfrm>
            <a:prstGeom prst="rect">
              <a:avLst/>
            </a:prstGeom>
            <a:ln w="15875">
              <a:noFill/>
            </a:ln>
          </p:spPr>
          <p:txBody>
            <a:bodyPr wrap="square" lIns="68580" tIns="34290" rIns="68580" bIns="34290">
              <a:spAutoFit/>
            </a:bodyPr>
            <a:lstStyle/>
            <a:p>
              <a:r>
                <a:rPr lang="zh-CN" altLang="en-GB" b="1" dirty="0">
                  <a:solidFill>
                    <a:schemeClr val="tx1">
                      <a:lumMod val="75000"/>
                      <a:lumOff val="25000"/>
                    </a:schemeClr>
                  </a:solidFill>
                  <a:latin typeface="微软雅黑" panose="020B0503020204020204" pitchFamily="34" charset="-122"/>
                  <a:ea typeface="微软雅黑" panose="020B0503020204020204" pitchFamily="34" charset="-122"/>
                </a:rPr>
                <a:t>差旅费报销</a:t>
              </a:r>
            </a:p>
          </p:txBody>
        </p:sp>
        <p:sp>
          <p:nvSpPr>
            <p:cNvPr id="10" name="平行四边形 9"/>
            <p:cNvSpPr/>
            <p:nvPr/>
          </p:nvSpPr>
          <p:spPr>
            <a:xfrm>
              <a:off x="4315150" y="953426"/>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11" name="组合 10"/>
          <p:cNvGrpSpPr/>
          <p:nvPr/>
        </p:nvGrpSpPr>
        <p:grpSpPr>
          <a:xfrm>
            <a:off x="3153626" y="3510472"/>
            <a:ext cx="2849138" cy="459105"/>
            <a:chOff x="4315150" y="1647579"/>
            <a:chExt cx="3857250" cy="540057"/>
          </a:xfrm>
        </p:grpSpPr>
        <p:sp>
          <p:nvSpPr>
            <p:cNvPr id="12" name="矩形 11"/>
            <p:cNvSpPr/>
            <p:nvPr/>
          </p:nvSpPr>
          <p:spPr>
            <a:xfrm>
              <a:off x="4841196" y="1730243"/>
              <a:ext cx="2827147" cy="406350"/>
            </a:xfrm>
            <a:prstGeom prst="rect">
              <a:avLst/>
            </a:prstGeom>
            <a:ln w="15875">
              <a:noFill/>
            </a:ln>
          </p:spPr>
          <p:txBody>
            <a:bodyPr wrap="square" lIns="68580" tIns="34290" rIns="68580" bIns="34290">
              <a:spAutoFit/>
            </a:bodyPr>
            <a:lstStyle/>
            <a:p>
              <a:r>
                <a:rPr lang="zh-CN" altLang="en-GB" b="1" dirty="0">
                  <a:solidFill>
                    <a:schemeClr val="tx1">
                      <a:lumMod val="75000"/>
                      <a:lumOff val="25000"/>
                    </a:schemeClr>
                  </a:solidFill>
                  <a:latin typeface="微软雅黑" panose="020B0503020204020204" pitchFamily="34" charset="-122"/>
                  <a:ea typeface="微软雅黑" panose="020B0503020204020204" pitchFamily="34" charset="-122"/>
                </a:rPr>
                <a:t>公务接待报销</a:t>
              </a:r>
            </a:p>
          </p:txBody>
        </p:sp>
        <p:sp>
          <p:nvSpPr>
            <p:cNvPr id="13" name="平行四边形 12"/>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grpSp>
        <p:nvGrpSpPr>
          <p:cNvPr id="14" name="组合 13"/>
          <p:cNvGrpSpPr/>
          <p:nvPr/>
        </p:nvGrpSpPr>
        <p:grpSpPr>
          <a:xfrm>
            <a:off x="2356263" y="4204647"/>
            <a:ext cx="894259" cy="521970"/>
            <a:chOff x="2215144" y="1952311"/>
            <a:chExt cx="1244730" cy="956965"/>
          </a:xfrm>
        </p:grpSpPr>
        <p:sp>
          <p:nvSpPr>
            <p:cNvPr id="16" name="平行四边形 15"/>
            <p:cNvSpPr/>
            <p:nvPr/>
          </p:nvSpPr>
          <p:spPr>
            <a:xfrm>
              <a:off x="2215144" y="2033848"/>
              <a:ext cx="1120898" cy="842781"/>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Impact" panose="020B0806030902050204" pitchFamily="34" charset="0"/>
              </a:endParaRPr>
            </a:p>
          </p:txBody>
        </p:sp>
        <p:sp>
          <p:nvSpPr>
            <p:cNvPr id="17" name="文本框 10"/>
            <p:cNvSpPr txBox="1"/>
            <p:nvPr/>
          </p:nvSpPr>
          <p:spPr>
            <a:xfrm>
              <a:off x="2393075" y="1952311"/>
              <a:ext cx="1066799" cy="956965"/>
            </a:xfrm>
            <a:prstGeom prst="rect">
              <a:avLst/>
            </a:prstGeom>
            <a:noFill/>
          </p:spPr>
          <p:txBody>
            <a:bodyPr wrap="square" rtlCol="0">
              <a:spAutoFit/>
            </a:bodyPr>
            <a:lstStyle/>
            <a:p>
              <a:r>
                <a:rPr lang="en-US" altLang="zh-CN" sz="2800" dirty="0">
                  <a:solidFill>
                    <a:schemeClr val="bg1"/>
                  </a:solidFill>
                  <a:latin typeface="Impact" panose="020B0806030902050204" pitchFamily="34" charset="0"/>
                </a:rPr>
                <a:t>0</a:t>
              </a:r>
              <a:r>
                <a:rPr lang="en-US" sz="2800" dirty="0">
                  <a:solidFill>
                    <a:schemeClr val="bg1"/>
                  </a:solidFill>
                  <a:latin typeface="Impact" panose="020B0806030902050204" pitchFamily="34" charset="0"/>
                </a:rPr>
                <a:t>5</a:t>
              </a:r>
            </a:p>
          </p:txBody>
        </p:sp>
      </p:grpSp>
      <p:grpSp>
        <p:nvGrpSpPr>
          <p:cNvPr id="18" name="组合 17"/>
          <p:cNvGrpSpPr/>
          <p:nvPr/>
        </p:nvGrpSpPr>
        <p:grpSpPr>
          <a:xfrm>
            <a:off x="3045676" y="4249612"/>
            <a:ext cx="2849138" cy="459105"/>
            <a:chOff x="4315150" y="1647579"/>
            <a:chExt cx="3857250" cy="540057"/>
          </a:xfrm>
        </p:grpSpPr>
        <p:sp>
          <p:nvSpPr>
            <p:cNvPr id="19" name="矩形 18"/>
            <p:cNvSpPr/>
            <p:nvPr/>
          </p:nvSpPr>
          <p:spPr>
            <a:xfrm>
              <a:off x="4841196" y="1730243"/>
              <a:ext cx="2827147" cy="406350"/>
            </a:xfrm>
            <a:prstGeom prst="rect">
              <a:avLst/>
            </a:prstGeom>
            <a:ln w="15875">
              <a:noFill/>
            </a:ln>
          </p:spPr>
          <p:txBody>
            <a:bodyPr wrap="square" lIns="68580" tIns="34290" rIns="68580" bIns="34290">
              <a:spAutoFit/>
            </a:bodyPr>
            <a:lstStyle/>
            <a:p>
              <a:r>
                <a:rPr lang="zh-CN" altLang="zh-CN" b="1" dirty="0">
                  <a:solidFill>
                    <a:schemeClr val="tx1">
                      <a:lumMod val="75000"/>
                      <a:lumOff val="25000"/>
                    </a:schemeClr>
                  </a:solidFill>
                  <a:latin typeface="微软雅黑" panose="020B0503020204020204" pitchFamily="34" charset="-122"/>
                  <a:ea typeface="微软雅黑" panose="020B0503020204020204" pitchFamily="34" charset="-122"/>
                </a:rPr>
                <a:t>借款业务</a:t>
              </a:r>
            </a:p>
          </p:txBody>
        </p:sp>
        <p:sp>
          <p:nvSpPr>
            <p:cNvPr id="20" name="平行四边形 19"/>
            <p:cNvSpPr/>
            <p:nvPr/>
          </p:nvSpPr>
          <p:spPr>
            <a:xfrm>
              <a:off x="4315150" y="1647579"/>
              <a:ext cx="3857250" cy="540057"/>
            </a:xfrm>
            <a:prstGeom prst="parallelogram">
              <a:avLst>
                <a:gd name="adj" fmla="val 48207"/>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par>
                                <p:cTn id="18" presetID="53" presetClass="entr" presetSubtype="16" fill="hold" nodeType="withEffect">
                                  <p:stCondLst>
                                    <p:cond delay="20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par>
                                <p:cTn id="23" presetID="53" presetClass="entr" presetSubtype="16" fill="hold" nodeType="withEffect">
                                  <p:stCondLst>
                                    <p:cond delay="40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animEffect transition="in" filter="fade">
                                      <p:cBhvr>
                                        <p:cTn id="27" dur="500"/>
                                        <p:tgtEl>
                                          <p:spTgt spid="37"/>
                                        </p:tgtEl>
                                      </p:cBhvr>
                                    </p:animEffect>
                                  </p:childTnLst>
                                </p:cTn>
                              </p:par>
                              <p:par>
                                <p:cTn id="28" presetID="53" presetClass="entr" presetSubtype="16" fill="hold" nodeType="withEffect">
                                  <p:stCondLst>
                                    <p:cond delay="600"/>
                                  </p:stCondLst>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par>
                                <p:cTn id="33" presetID="53" presetClass="entr" presetSubtype="16" fill="hold" nodeType="withEffect">
                                  <p:stCondLst>
                                    <p:cond delay="8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1500"/>
                            </p:stCondLst>
                            <p:childTnLst>
                              <p:par>
                                <p:cTn id="39" presetID="2" presetClass="entr" presetSubtype="8"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500" fill="hold"/>
                                        <p:tgtEl>
                                          <p:spTgt spid="60"/>
                                        </p:tgtEl>
                                        <p:attrNameLst>
                                          <p:attrName>ppt_x</p:attrName>
                                        </p:attrNameLst>
                                      </p:cBhvr>
                                      <p:tavLst>
                                        <p:tav tm="0">
                                          <p:val>
                                            <p:strVal val="1+#ppt_w/2"/>
                                          </p:val>
                                        </p:tav>
                                        <p:tav tm="100000">
                                          <p:val>
                                            <p:strVal val="#ppt_x"/>
                                          </p:val>
                                        </p:tav>
                                      </p:tavLst>
                                    </p:anim>
                                    <p:anim calcmode="lin" valueType="num">
                                      <p:cBhvr additive="base">
                                        <p:cTn id="46" dur="50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8"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fill="hold"/>
                                        <p:tgtEl>
                                          <p:spTgt spid="48"/>
                                        </p:tgtEl>
                                        <p:attrNameLst>
                                          <p:attrName>ppt_x</p:attrName>
                                        </p:attrNameLst>
                                      </p:cBhvr>
                                      <p:tavLst>
                                        <p:tav tm="0">
                                          <p:val>
                                            <p:strVal val="0-#ppt_w/2"/>
                                          </p:val>
                                        </p:tav>
                                        <p:tav tm="100000">
                                          <p:val>
                                            <p:strVal val="#ppt_x"/>
                                          </p:val>
                                        </p:tav>
                                      </p:tavLst>
                                    </p:anim>
                                    <p:anim calcmode="lin" valueType="num">
                                      <p:cBhvr additive="base">
                                        <p:cTn id="51" dur="500" fill="hold"/>
                                        <p:tgtEl>
                                          <p:spTgt spid="48"/>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3"/>
                                        </p:tgtEl>
                                        <p:attrNameLst>
                                          <p:attrName>style.visibility</p:attrName>
                                        </p:attrNameLst>
                                      </p:cBhvr>
                                      <p:to>
                                        <p:strVal val="visible"/>
                                      </p:to>
                                    </p:set>
                                    <p:anim calcmode="lin" valueType="num">
                                      <p:cBhvr additive="base">
                                        <p:cTn id="54" dur="500" fill="hold"/>
                                        <p:tgtEl>
                                          <p:spTgt spid="63"/>
                                        </p:tgtEl>
                                        <p:attrNameLst>
                                          <p:attrName>ppt_x</p:attrName>
                                        </p:attrNameLst>
                                      </p:cBhvr>
                                      <p:tavLst>
                                        <p:tav tm="0">
                                          <p:val>
                                            <p:strVal val="1+#ppt_w/2"/>
                                          </p:val>
                                        </p:tav>
                                        <p:tav tm="100000">
                                          <p:val>
                                            <p:strVal val="#ppt_x"/>
                                          </p:val>
                                        </p:tav>
                                      </p:tavLst>
                                    </p:anim>
                                    <p:anim calcmode="lin" valueType="num">
                                      <p:cBhvr additive="base">
                                        <p:cTn id="55" dur="500" fill="hold"/>
                                        <p:tgtEl>
                                          <p:spTgt spid="63"/>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8"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 calcmode="lin" valueType="num">
                                      <p:cBhvr additive="base">
                                        <p:cTn id="59" dur="500" fill="hold"/>
                                        <p:tgtEl>
                                          <p:spTgt spid="2"/>
                                        </p:tgtEl>
                                        <p:attrNameLst>
                                          <p:attrName>ppt_x</p:attrName>
                                        </p:attrNameLst>
                                      </p:cBhvr>
                                      <p:tavLst>
                                        <p:tav tm="0">
                                          <p:val>
                                            <p:strVal val="0-#ppt_w/2"/>
                                          </p:val>
                                        </p:tav>
                                        <p:tav tm="100000">
                                          <p:val>
                                            <p:strVal val="#ppt_x"/>
                                          </p:val>
                                        </p:tav>
                                      </p:tavLst>
                                    </p:anim>
                                    <p:anim calcmode="lin" valueType="num">
                                      <p:cBhvr additive="base">
                                        <p:cTn id="60" dur="500" fill="hold"/>
                                        <p:tgtEl>
                                          <p:spTgt spid="2"/>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1+#ppt_w/2"/>
                                          </p:val>
                                        </p:tav>
                                        <p:tav tm="100000">
                                          <p:val>
                                            <p:strVal val="#ppt_x"/>
                                          </p:val>
                                        </p:tav>
                                      </p:tavLst>
                                    </p:anim>
                                    <p:anim calcmode="lin" valueType="num">
                                      <p:cBhvr additive="base">
                                        <p:cTn id="64" dur="500" fill="hold"/>
                                        <p:tgtEl>
                                          <p:spTgt spid="8"/>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nodeType="afterEffect">
                                  <p:stCondLst>
                                    <p:cond delay="0"/>
                                  </p:stCondLst>
                                  <p:childTnLst>
                                    <p:set>
                                      <p:cBhvr>
                                        <p:cTn id="67" dur="1" fill="hold">
                                          <p:stCondLst>
                                            <p:cond delay="0"/>
                                          </p:stCondLst>
                                        </p:cTn>
                                        <p:tgtEl>
                                          <p:spTgt spid="5"/>
                                        </p:tgtEl>
                                        <p:attrNameLst>
                                          <p:attrName>style.visibility</p:attrName>
                                        </p:attrNameLst>
                                      </p:cBhvr>
                                      <p:to>
                                        <p:strVal val="visible"/>
                                      </p:to>
                                    </p:set>
                                    <p:anim calcmode="lin" valueType="num">
                                      <p:cBhvr additive="base">
                                        <p:cTn id="68" dur="500" fill="hold"/>
                                        <p:tgtEl>
                                          <p:spTgt spid="5"/>
                                        </p:tgtEl>
                                        <p:attrNameLst>
                                          <p:attrName>ppt_x</p:attrName>
                                        </p:attrNameLst>
                                      </p:cBhvr>
                                      <p:tavLst>
                                        <p:tav tm="0">
                                          <p:val>
                                            <p:strVal val="0-#ppt_w/2"/>
                                          </p:val>
                                        </p:tav>
                                        <p:tav tm="100000">
                                          <p:val>
                                            <p:strVal val="#ppt_x"/>
                                          </p:val>
                                        </p:tav>
                                      </p:tavLst>
                                    </p:anim>
                                    <p:anim calcmode="lin" valueType="num">
                                      <p:cBhvr additive="base">
                                        <p:cTn id="69" dur="500" fill="hold"/>
                                        <p:tgtEl>
                                          <p:spTgt spid="5"/>
                                        </p:tgtEl>
                                        <p:attrNameLst>
                                          <p:attrName>ppt_y</p:attrName>
                                        </p:attrNameLst>
                                      </p:cBhvr>
                                      <p:tavLst>
                                        <p:tav tm="0">
                                          <p:val>
                                            <p:strVal val="#ppt_y"/>
                                          </p:val>
                                        </p:tav>
                                        <p:tav tm="100000">
                                          <p:val>
                                            <p:strVal val="#ppt_y"/>
                                          </p:val>
                                        </p:tav>
                                      </p:tavLst>
                                    </p:anim>
                                  </p:childTnLst>
                                </p:cTn>
                              </p:par>
                              <p:par>
                                <p:cTn id="70" presetID="2" presetClass="entr" presetSubtype="2" fill="hold" nodeType="with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additive="base">
                                        <p:cTn id="72" dur="500" fill="hold"/>
                                        <p:tgtEl>
                                          <p:spTgt spid="11"/>
                                        </p:tgtEl>
                                        <p:attrNameLst>
                                          <p:attrName>ppt_x</p:attrName>
                                        </p:attrNameLst>
                                      </p:cBhvr>
                                      <p:tavLst>
                                        <p:tav tm="0">
                                          <p:val>
                                            <p:strVal val="1+#ppt_w/2"/>
                                          </p:val>
                                        </p:tav>
                                        <p:tav tm="100000">
                                          <p:val>
                                            <p:strVal val="#ppt_x"/>
                                          </p:val>
                                        </p:tav>
                                      </p:tavLst>
                                    </p:anim>
                                    <p:anim calcmode="lin" valueType="num">
                                      <p:cBhvr additive="base">
                                        <p:cTn id="73" dur="500" fill="hold"/>
                                        <p:tgtEl>
                                          <p:spTgt spid="11"/>
                                        </p:tgtEl>
                                        <p:attrNameLst>
                                          <p:attrName>ppt_y</p:attrName>
                                        </p:attrNameLst>
                                      </p:cBhvr>
                                      <p:tavLst>
                                        <p:tav tm="0">
                                          <p:val>
                                            <p:strVal val="#ppt_y"/>
                                          </p:val>
                                        </p:tav>
                                        <p:tav tm="100000">
                                          <p:val>
                                            <p:strVal val="#ppt_y"/>
                                          </p:val>
                                        </p:tav>
                                      </p:tavLst>
                                    </p:anim>
                                  </p:childTnLst>
                                </p:cTn>
                              </p:par>
                            </p:childTnLst>
                          </p:cTn>
                        </p:par>
                        <p:par>
                          <p:cTn id="74" fill="hold">
                            <p:stCondLst>
                              <p:cond delay="3500"/>
                            </p:stCondLst>
                            <p:childTnLst>
                              <p:par>
                                <p:cTn id="75" presetID="2" presetClass="entr" presetSubtype="8"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500" fill="hold"/>
                                        <p:tgtEl>
                                          <p:spTgt spid="14"/>
                                        </p:tgtEl>
                                        <p:attrNameLst>
                                          <p:attrName>ppt_x</p:attrName>
                                        </p:attrNameLst>
                                      </p:cBhvr>
                                      <p:tavLst>
                                        <p:tav tm="0">
                                          <p:val>
                                            <p:strVal val="0-#ppt_w/2"/>
                                          </p:val>
                                        </p:tav>
                                        <p:tav tm="100000">
                                          <p:val>
                                            <p:strVal val="#ppt_x"/>
                                          </p:val>
                                        </p:tav>
                                      </p:tavLst>
                                    </p:anim>
                                    <p:anim calcmode="lin" valueType="num">
                                      <p:cBhvr additive="base">
                                        <p:cTn id="78" dur="500" fill="hold"/>
                                        <p:tgtEl>
                                          <p:spTgt spid="14"/>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additive="base">
                                        <p:cTn id="81" dur="500" fill="hold"/>
                                        <p:tgtEl>
                                          <p:spTgt spid="18"/>
                                        </p:tgtEl>
                                        <p:attrNameLst>
                                          <p:attrName>ppt_x</p:attrName>
                                        </p:attrNameLst>
                                      </p:cBhvr>
                                      <p:tavLst>
                                        <p:tav tm="0">
                                          <p:val>
                                            <p:strVal val="1+#ppt_w/2"/>
                                          </p:val>
                                        </p:tav>
                                        <p:tav tm="100000">
                                          <p:val>
                                            <p:strVal val="#ppt_x"/>
                                          </p:val>
                                        </p:tav>
                                      </p:tavLst>
                                    </p:anim>
                                    <p:anim calcmode="lin" valueType="num">
                                      <p:cBhvr additive="base">
                                        <p:cTn id="8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8694"/>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a:t>
              </a:r>
              <a:r>
                <a:rPr lang="en-US" sz="8000" dirty="0">
                  <a:solidFill>
                    <a:schemeClr val="bg1">
                      <a:lumMod val="95000"/>
                    </a:schemeClr>
                  </a:solidFill>
                  <a:latin typeface="Impact" panose="020B0806030902050204" pitchFamily="34" charset="0"/>
                </a:rPr>
                <a:t>1</a:t>
              </a:r>
            </a:p>
          </p:txBody>
        </p:sp>
      </p:grpSp>
      <p:sp>
        <p:nvSpPr>
          <p:cNvPr id="49" name="TextBox 48"/>
          <p:cNvSpPr txBox="1"/>
          <p:nvPr/>
        </p:nvSpPr>
        <p:spPr>
          <a:xfrm>
            <a:off x="2977976" y="2214560"/>
            <a:ext cx="5050408" cy="62230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平 台 登 录</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420" y="257969"/>
            <a:ext cx="2212181" cy="583565"/>
          </a:xfrm>
          <a:prstGeom prst="rect">
            <a:avLst/>
          </a:prstGeom>
          <a:noFill/>
          <a:ln w="9525">
            <a:noFill/>
          </a:ln>
        </p:spPr>
        <p:txBody>
          <a:bodyPr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平台登录</a:t>
            </a:r>
          </a:p>
        </p:txBody>
      </p:sp>
      <p:sp>
        <p:nvSpPr>
          <p:cNvPr id="12293" name="文本框 9"/>
          <p:cNvSpPr txBox="1"/>
          <p:nvPr/>
        </p:nvSpPr>
        <p:spPr>
          <a:xfrm>
            <a:off x="1285852" y="1071552"/>
            <a:ext cx="7072658" cy="4293483"/>
          </a:xfrm>
          <a:prstGeom prst="rect">
            <a:avLst/>
          </a:prstGeom>
          <a:noFill/>
          <a:ln w="9525">
            <a:noFill/>
          </a:ln>
        </p:spPr>
        <p:txBody>
          <a:bodyPr wrap="square" anchor="t">
            <a:spAutoFit/>
          </a:bodyPr>
          <a:lstStyle/>
          <a:p>
            <a:pPr fontAlgn="auto">
              <a:lnSpc>
                <a:spcPct val="200000"/>
              </a:lnSpc>
            </a:pPr>
            <a:r>
              <a:rPr lang="en-US" altLang="zh-CN" sz="2100" b="1" dirty="0">
                <a:latin typeface="微软雅黑" panose="020B0503020204020204" pitchFamily="34" charset="-122"/>
                <a:ea typeface="微软雅黑" panose="020B0503020204020204" pitchFamily="34" charset="-122"/>
                <a:sym typeface="+mn-ea"/>
              </a:rPr>
              <a:t>1.</a:t>
            </a:r>
            <a:r>
              <a:rPr lang="zh-CN" altLang="en-US" sz="2100" b="1" dirty="0">
                <a:latin typeface="微软雅黑" panose="020B0503020204020204" pitchFamily="34" charset="-122"/>
                <a:ea typeface="微软雅黑" panose="020B0503020204020204" pitchFamily="34" charset="-122"/>
                <a:sym typeface="+mn-ea"/>
              </a:rPr>
              <a:t>平台名称：</a:t>
            </a:r>
            <a:r>
              <a:rPr lang="zh-CN" altLang="en-US" sz="2100" dirty="0">
                <a:latin typeface="微软雅黑" panose="020B0503020204020204" pitchFamily="34" charset="-122"/>
                <a:ea typeface="微软雅黑" panose="020B0503020204020204" pitchFamily="34" charset="-122"/>
                <a:sym typeface="+mn-ea"/>
              </a:rPr>
              <a:t>高校财务信息一体化工作平台</a:t>
            </a:r>
          </a:p>
          <a:p>
            <a:pPr fontAlgn="auto">
              <a:lnSpc>
                <a:spcPct val="200000"/>
              </a:lnSpc>
            </a:pPr>
            <a:r>
              <a:rPr lang="en-US" altLang="zh-CN" sz="2100" b="1" dirty="0">
                <a:latin typeface="微软雅黑" panose="020B0503020204020204" pitchFamily="34" charset="-122"/>
                <a:ea typeface="微软雅黑" panose="020B0503020204020204" pitchFamily="34" charset="-122"/>
                <a:sym typeface="+mn-ea"/>
              </a:rPr>
              <a:t>2.</a:t>
            </a:r>
            <a:r>
              <a:rPr lang="zh-CN" altLang="en-US" sz="2100" b="1" dirty="0">
                <a:latin typeface="微软雅黑" panose="020B0503020204020204" pitchFamily="34" charset="-122"/>
                <a:ea typeface="微软雅黑" panose="020B0503020204020204" pitchFamily="34" charset="-122"/>
                <a:sym typeface="+mn-ea"/>
              </a:rPr>
              <a:t>访问地址：</a:t>
            </a:r>
            <a:r>
              <a:rPr lang="zh-CN" altLang="en-US" sz="2100" dirty="0">
                <a:latin typeface="微软雅黑" panose="020B0503020204020204" pitchFamily="34" charset="-122"/>
                <a:ea typeface="微软雅黑" panose="020B0503020204020204" pitchFamily="34" charset="-122"/>
                <a:sym typeface="+mn-ea"/>
              </a:rPr>
              <a:t>172.16.240.24:8080/CWYTH</a:t>
            </a:r>
            <a:endParaRPr lang="en-US" altLang="zh-CN" sz="2100" dirty="0">
              <a:latin typeface="微软雅黑" panose="020B0503020204020204" pitchFamily="34" charset="-122"/>
              <a:ea typeface="微软雅黑" panose="020B0503020204020204" pitchFamily="34" charset="-122"/>
              <a:sym typeface="+mn-ea"/>
            </a:endParaRPr>
          </a:p>
          <a:p>
            <a:pPr fontAlgn="auto">
              <a:lnSpc>
                <a:spcPct val="200000"/>
              </a:lnSpc>
            </a:pPr>
            <a:r>
              <a:rPr lang="en-US" altLang="zh-CN" sz="2100" dirty="0">
                <a:latin typeface="微软雅黑" panose="020B0503020204020204" pitchFamily="34" charset="-122"/>
                <a:ea typeface="微软雅黑" panose="020B0503020204020204" pitchFamily="34" charset="-122"/>
                <a:sym typeface="+mn-ea"/>
              </a:rPr>
              <a:t>                    http://www.sdngy.edu.cn/dzbm/cwc/</a:t>
            </a:r>
            <a:endParaRPr lang="zh-CN" altLang="en-US" sz="2100" dirty="0">
              <a:latin typeface="微软雅黑" panose="020B0503020204020204" pitchFamily="34" charset="-122"/>
              <a:ea typeface="微软雅黑" panose="020B0503020204020204" pitchFamily="34" charset="-122"/>
              <a:sym typeface="+mn-ea"/>
            </a:endParaRPr>
          </a:p>
          <a:p>
            <a:pPr fontAlgn="auto">
              <a:lnSpc>
                <a:spcPct val="200000"/>
              </a:lnSpc>
            </a:pPr>
            <a:r>
              <a:rPr lang="en-US" altLang="zh-CN" sz="2100" b="1" dirty="0">
                <a:latin typeface="微软雅黑" panose="020B0503020204020204" pitchFamily="34" charset="-122"/>
                <a:ea typeface="微软雅黑" panose="020B0503020204020204" pitchFamily="34" charset="-122"/>
                <a:sym typeface="+mn-ea"/>
              </a:rPr>
              <a:t>3.</a:t>
            </a:r>
            <a:r>
              <a:rPr lang="zh-CN" altLang="en-US" sz="2100" b="1" dirty="0">
                <a:latin typeface="微软雅黑" panose="020B0503020204020204" pitchFamily="34" charset="-122"/>
                <a:ea typeface="微软雅黑" panose="020B0503020204020204" pitchFamily="34" charset="-122"/>
                <a:sym typeface="+mn-ea"/>
              </a:rPr>
              <a:t>登录用户：</a:t>
            </a:r>
            <a:r>
              <a:rPr lang="zh-CN" altLang="en-US" sz="2100" dirty="0">
                <a:latin typeface="微软雅黑" panose="020B0503020204020204" pitchFamily="34" charset="-122"/>
                <a:ea typeface="微软雅黑" panose="020B0503020204020204" pitchFamily="34" charset="-122"/>
                <a:sym typeface="+mn-ea"/>
              </a:rPr>
              <a:t>姓名或者工号</a:t>
            </a:r>
          </a:p>
          <a:p>
            <a:pPr fontAlgn="auto">
              <a:lnSpc>
                <a:spcPct val="200000"/>
              </a:lnSpc>
            </a:pPr>
            <a:r>
              <a:rPr lang="en-US" altLang="zh-CN" sz="2100" b="1" dirty="0">
                <a:latin typeface="微软雅黑" panose="020B0503020204020204" pitchFamily="34" charset="-122"/>
                <a:ea typeface="微软雅黑" panose="020B0503020204020204" pitchFamily="34" charset="-122"/>
                <a:sym typeface="+mn-ea"/>
              </a:rPr>
              <a:t>4.</a:t>
            </a:r>
            <a:r>
              <a:rPr lang="zh-CN" altLang="en-US" sz="2100" b="1" dirty="0">
                <a:latin typeface="微软雅黑" panose="020B0503020204020204" pitchFamily="34" charset="-122"/>
                <a:ea typeface="微软雅黑" panose="020B0503020204020204" pitchFamily="34" charset="-122"/>
                <a:sym typeface="+mn-ea"/>
              </a:rPr>
              <a:t>初始密码：</a:t>
            </a:r>
            <a:r>
              <a:rPr lang="en-US" altLang="zh-CN" sz="2100" dirty="0">
                <a:latin typeface="微软雅黑" panose="020B0503020204020204" pitchFamily="34" charset="-122"/>
                <a:ea typeface="微软雅黑" panose="020B0503020204020204" pitchFamily="34" charset="-122"/>
                <a:sym typeface="+mn-ea"/>
              </a:rPr>
              <a:t>123456</a:t>
            </a:r>
          </a:p>
          <a:p>
            <a:pPr fontAlgn="auto">
              <a:lnSpc>
                <a:spcPct val="200000"/>
              </a:lnSpc>
            </a:pPr>
            <a:r>
              <a:rPr lang="en-US" altLang="zh-CN" sz="2100" b="1" dirty="0">
                <a:latin typeface="微软雅黑" panose="020B0503020204020204" pitchFamily="34" charset="-122"/>
                <a:ea typeface="微软雅黑" panose="020B0503020204020204" pitchFamily="34" charset="-122"/>
                <a:sym typeface="+mn-ea"/>
              </a:rPr>
              <a:t>5.</a:t>
            </a:r>
            <a:r>
              <a:rPr lang="zh-CN" altLang="en-US" sz="2100" b="1" dirty="0">
                <a:latin typeface="微软雅黑" panose="020B0503020204020204" pitchFamily="34" charset="-122"/>
                <a:ea typeface="微软雅黑" panose="020B0503020204020204" pitchFamily="34" charset="-122"/>
                <a:sym typeface="+mn-ea"/>
              </a:rPr>
              <a:t>登录方式：</a:t>
            </a:r>
            <a:r>
              <a:rPr lang="zh-CN" altLang="en-US" sz="2100" dirty="0">
                <a:latin typeface="微软雅黑" panose="020B0503020204020204" pitchFamily="34" charset="-122"/>
                <a:ea typeface="微软雅黑" panose="020B0503020204020204" pitchFamily="34" charset="-122"/>
                <a:sym typeface="+mn-ea"/>
              </a:rPr>
              <a:t>电脑端或者手机端</a:t>
            </a:r>
            <a:endParaRPr lang="zh-CN" altLang="en-US" sz="2100" dirty="0">
              <a:solidFill>
                <a:srgbClr val="FF0000"/>
              </a:solidFill>
              <a:latin typeface="微软雅黑" panose="020B0503020204020204" pitchFamily="34" charset="-122"/>
              <a:ea typeface="微软雅黑" panose="020B0503020204020204" pitchFamily="34" charset="-122"/>
              <a:sym typeface="+mn-ea"/>
            </a:endParaRPr>
          </a:p>
          <a:p>
            <a:endParaRPr lang="zh-CN" altLang="en-US" sz="2100"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8" name="文本框 6"/>
            <p:cNvSpPr txBox="1"/>
            <p:nvPr/>
          </p:nvSpPr>
          <p:spPr>
            <a:xfrm>
              <a:off x="650907" y="284178"/>
              <a:ext cx="569115" cy="559241"/>
            </a:xfrm>
            <a:prstGeom prst="rect">
              <a:avLst/>
            </a:prstGeom>
            <a:noFill/>
          </p:spPr>
          <p:txBody>
            <a:bodyPr wrap="square" lIns="68580" tIns="34290" rIns="68580" bIns="34290" rtlCol="0">
              <a:spAutoFit/>
            </a:bodyPr>
            <a:lstStyle/>
            <a:p>
              <a:r>
                <a:rPr lang="en-US" altLang="zh-CN" sz="8000" dirty="0">
                  <a:solidFill>
                    <a:schemeClr val="bg1">
                      <a:lumMod val="95000"/>
                    </a:schemeClr>
                  </a:solidFill>
                  <a:latin typeface="Impact" panose="020B0806030902050204" pitchFamily="34" charset="0"/>
                </a:rPr>
                <a:t>0</a:t>
              </a:r>
              <a:r>
                <a:rPr lang="en-US" sz="8000" dirty="0">
                  <a:solidFill>
                    <a:schemeClr val="bg1">
                      <a:lumMod val="95000"/>
                    </a:schemeClr>
                  </a:solidFill>
                  <a:latin typeface="Impact" panose="020B0806030902050204" pitchFamily="34" charset="0"/>
                </a:rPr>
                <a:t>2</a:t>
              </a:r>
            </a:p>
          </p:txBody>
        </p:sp>
      </p:grpSp>
      <p:sp>
        <p:nvSpPr>
          <p:cNvPr id="49" name="TextBox 48"/>
          <p:cNvSpPr txBox="1"/>
          <p:nvPr/>
        </p:nvSpPr>
        <p:spPr>
          <a:xfrm>
            <a:off x="2977976" y="2214560"/>
            <a:ext cx="5050408" cy="62230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微软雅黑" panose="020B0503020204020204" pitchFamily="34" charset="-122"/>
                <a:ea typeface="微软雅黑" panose="020B0503020204020204" pitchFamily="34" charset="-122"/>
              </a:rPr>
              <a:t>日 常 报 销</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2" name="Freeform 59"/>
            <p:cNvSpPr>
              <a:spLocks noChangeArrowheads="1"/>
            </p:cNvSpPr>
            <p:nvPr/>
          </p:nvSpPr>
          <p:spPr bwMode="auto">
            <a:xfrm>
              <a:off x="6180302" y="1365898"/>
              <a:ext cx="239780" cy="250679"/>
            </a:xfrm>
            <a:custGeom>
              <a:avLst/>
              <a:gdLst>
                <a:gd name="T0" fmla="*/ 73627430 w 581"/>
                <a:gd name="T1" fmla="*/ 67678707 h 609"/>
                <a:gd name="T2" fmla="*/ 61659637 w 581"/>
                <a:gd name="T3" fmla="*/ 78678142 h 609"/>
                <a:gd name="T4" fmla="*/ 54244957 w 581"/>
                <a:gd name="T5" fmla="*/ 72208055 h 609"/>
                <a:gd name="T6" fmla="*/ 57106883 w 581"/>
                <a:gd name="T7" fmla="*/ 65867111 h 609"/>
                <a:gd name="T8" fmla="*/ 61659637 w 581"/>
                <a:gd name="T9" fmla="*/ 69490662 h 609"/>
                <a:gd name="T10" fmla="*/ 71806401 w 581"/>
                <a:gd name="T11" fmla="*/ 61338122 h 609"/>
                <a:gd name="T12" fmla="*/ 73627430 w 581"/>
                <a:gd name="T13" fmla="*/ 67678707 h 609"/>
                <a:gd name="T14" fmla="*/ 61659637 w 581"/>
                <a:gd name="T15" fmla="*/ 64055516 h 609"/>
                <a:gd name="T16" fmla="*/ 49691843 w 581"/>
                <a:gd name="T17" fmla="*/ 69490662 h 609"/>
                <a:gd name="T18" fmla="*/ 51513233 w 581"/>
                <a:gd name="T19" fmla="*/ 75054951 h 609"/>
                <a:gd name="T20" fmla="*/ 3772261 w 581"/>
                <a:gd name="T21" fmla="*/ 78678142 h 609"/>
                <a:gd name="T22" fmla="*/ 0 w 581"/>
                <a:gd name="T23" fmla="*/ 10999436 h 609"/>
                <a:gd name="T24" fmla="*/ 10146404 w 581"/>
                <a:gd name="T25" fmla="*/ 7246742 h 609"/>
                <a:gd name="T26" fmla="*/ 17561444 w 581"/>
                <a:gd name="T27" fmla="*/ 18246178 h 609"/>
                <a:gd name="T28" fmla="*/ 24845922 w 581"/>
                <a:gd name="T29" fmla="*/ 7246742 h 609"/>
                <a:gd name="T30" fmla="*/ 28488341 w 581"/>
                <a:gd name="T31" fmla="*/ 10999436 h 609"/>
                <a:gd name="T32" fmla="*/ 43318061 w 581"/>
                <a:gd name="T33" fmla="*/ 10999436 h 609"/>
                <a:gd name="T34" fmla="*/ 46960119 w 581"/>
                <a:gd name="T35" fmla="*/ 7246742 h 609"/>
                <a:gd name="T36" fmla="*/ 54244957 w 581"/>
                <a:gd name="T37" fmla="*/ 18246178 h 609"/>
                <a:gd name="T38" fmla="*/ 61659637 w 581"/>
                <a:gd name="T39" fmla="*/ 7246742 h 609"/>
                <a:gd name="T40" fmla="*/ 71806401 w 581"/>
                <a:gd name="T41" fmla="*/ 10999436 h 609"/>
                <a:gd name="T42" fmla="*/ 66212751 w 581"/>
                <a:gd name="T43" fmla="*/ 59526167 h 609"/>
                <a:gd name="T44" fmla="*/ 10146404 w 581"/>
                <a:gd name="T45" fmla="*/ 63149718 h 609"/>
                <a:gd name="T46" fmla="*/ 12878128 w 581"/>
                <a:gd name="T47" fmla="*/ 65867111 h 609"/>
                <a:gd name="T48" fmla="*/ 39545439 w 581"/>
                <a:gd name="T49" fmla="*/ 63149718 h 609"/>
                <a:gd name="T50" fmla="*/ 39545439 w 581"/>
                <a:gd name="T51" fmla="*/ 63149718 h 609"/>
                <a:gd name="T52" fmla="*/ 39545439 w 581"/>
                <a:gd name="T53" fmla="*/ 63149718 h 609"/>
                <a:gd name="T54" fmla="*/ 12878128 w 581"/>
                <a:gd name="T55" fmla="*/ 60431965 h 609"/>
                <a:gd name="T56" fmla="*/ 58017218 w 581"/>
                <a:gd name="T57" fmla="*/ 28339815 h 609"/>
                <a:gd name="T58" fmla="*/ 13788823 w 581"/>
                <a:gd name="T59" fmla="*/ 28339815 h 609"/>
                <a:gd name="T60" fmla="*/ 13788823 w 581"/>
                <a:gd name="T61" fmla="*/ 35715700 h 609"/>
                <a:gd name="T62" fmla="*/ 61659637 w 581"/>
                <a:gd name="T63" fmla="*/ 31963007 h 609"/>
                <a:gd name="T64" fmla="*/ 58017218 w 581"/>
                <a:gd name="T65" fmla="*/ 43868240 h 609"/>
                <a:gd name="T66" fmla="*/ 35903020 w 581"/>
                <a:gd name="T67" fmla="*/ 43868240 h 609"/>
                <a:gd name="T68" fmla="*/ 13788823 w 581"/>
                <a:gd name="T69" fmla="*/ 43868240 h 609"/>
                <a:gd name="T70" fmla="*/ 13788823 w 581"/>
                <a:gd name="T71" fmla="*/ 51244484 h 609"/>
                <a:gd name="T72" fmla="*/ 35903020 w 581"/>
                <a:gd name="T73" fmla="*/ 51244484 h 609"/>
                <a:gd name="T74" fmla="*/ 61659637 w 581"/>
                <a:gd name="T75" fmla="*/ 47491791 h 609"/>
                <a:gd name="T76" fmla="*/ 54244957 w 581"/>
                <a:gd name="T77" fmla="*/ 14622627 h 609"/>
                <a:gd name="T78" fmla="*/ 50602538 w 581"/>
                <a:gd name="T79" fmla="*/ 10999436 h 609"/>
                <a:gd name="T80" fmla="*/ 54244957 w 581"/>
                <a:gd name="T81" fmla="*/ 0 h 609"/>
                <a:gd name="T82" fmla="*/ 58017218 w 581"/>
                <a:gd name="T83" fmla="*/ 10999436 h 609"/>
                <a:gd name="T84" fmla="*/ 35903020 w 581"/>
                <a:gd name="T85" fmla="*/ 14622627 h 609"/>
                <a:gd name="T86" fmla="*/ 32260601 w 581"/>
                <a:gd name="T87" fmla="*/ 10999436 h 609"/>
                <a:gd name="T88" fmla="*/ 35903020 w 581"/>
                <a:gd name="T89" fmla="*/ 0 h 609"/>
                <a:gd name="T90" fmla="*/ 39545439 w 581"/>
                <a:gd name="T91" fmla="*/ 10999436 h 609"/>
                <a:gd name="T92" fmla="*/ 17561444 w 581"/>
                <a:gd name="T93" fmla="*/ 14622627 h 609"/>
                <a:gd name="T94" fmla="*/ 13788823 w 581"/>
                <a:gd name="T95" fmla="*/ 10999436 h 609"/>
                <a:gd name="T96" fmla="*/ 17561444 w 581"/>
                <a:gd name="T97" fmla="*/ 0 h 609"/>
                <a:gd name="T98" fmla="*/ 21203502 w 581"/>
                <a:gd name="T99" fmla="*/ 10999436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5" name="Freeform 110"/>
            <p:cNvSpPr>
              <a:spLocks noChangeArrowheads="1"/>
            </p:cNvSpPr>
            <p:nvPr/>
          </p:nvSpPr>
          <p:spPr bwMode="auto">
            <a:xfrm>
              <a:off x="4891102" y="1366806"/>
              <a:ext cx="250679" cy="248862"/>
            </a:xfrm>
            <a:custGeom>
              <a:avLst/>
              <a:gdLst>
                <a:gd name="T0" fmla="*/ 78678142 w 609"/>
                <a:gd name="T1" fmla="*/ 71002280 h 602"/>
                <a:gd name="T2" fmla="*/ 78678142 w 609"/>
                <a:gd name="T3" fmla="*/ 71002280 h 602"/>
                <a:gd name="T4" fmla="*/ 71302258 w 609"/>
                <a:gd name="T5" fmla="*/ 78441997 h 602"/>
                <a:gd name="T6" fmla="*/ 65867111 w 609"/>
                <a:gd name="T7" fmla="*/ 76614673 h 602"/>
                <a:gd name="T8" fmla="*/ 44774038 w 609"/>
                <a:gd name="T9" fmla="*/ 54426302 h 602"/>
                <a:gd name="T10" fmla="*/ 29245613 w 609"/>
                <a:gd name="T11" fmla="*/ 59125033 h 602"/>
                <a:gd name="T12" fmla="*/ 0 w 609"/>
                <a:gd name="T13" fmla="*/ 29497307 h 602"/>
                <a:gd name="T14" fmla="*/ 29245613 w 609"/>
                <a:gd name="T15" fmla="*/ 0 h 602"/>
                <a:gd name="T16" fmla="*/ 58491226 w 609"/>
                <a:gd name="T17" fmla="*/ 29497307 h 602"/>
                <a:gd name="T18" fmla="*/ 54867675 w 609"/>
                <a:gd name="T19" fmla="*/ 44376380 h 602"/>
                <a:gd name="T20" fmla="*/ 75960749 w 609"/>
                <a:gd name="T21" fmla="*/ 65520668 h 602"/>
                <a:gd name="T22" fmla="*/ 78678142 w 609"/>
                <a:gd name="T23" fmla="*/ 71002280 h 602"/>
                <a:gd name="T24" fmla="*/ 29245613 w 609"/>
                <a:gd name="T25" fmla="*/ 7439717 h 602"/>
                <a:gd name="T26" fmla="*/ 29245613 w 609"/>
                <a:gd name="T27" fmla="*/ 7439717 h 602"/>
                <a:gd name="T28" fmla="*/ 7246742 w 609"/>
                <a:gd name="T29" fmla="*/ 29497307 h 602"/>
                <a:gd name="T30" fmla="*/ 29245613 w 609"/>
                <a:gd name="T31" fmla="*/ 51685677 h 602"/>
                <a:gd name="T32" fmla="*/ 51244484 w 609"/>
                <a:gd name="T33" fmla="*/ 29497307 h 602"/>
                <a:gd name="T34" fmla="*/ 29245613 w 609"/>
                <a:gd name="T35" fmla="*/ 7439717 h 602"/>
                <a:gd name="T36" fmla="*/ 42056644 w 609"/>
                <a:gd name="T37" fmla="*/ 33282375 h 602"/>
                <a:gd name="T38" fmla="*/ 42056644 w 609"/>
                <a:gd name="T39" fmla="*/ 33282375 h 602"/>
                <a:gd name="T40" fmla="*/ 32868804 w 609"/>
                <a:gd name="T41" fmla="*/ 33282375 h 602"/>
                <a:gd name="T42" fmla="*/ 32868804 w 609"/>
                <a:gd name="T43" fmla="*/ 41504973 h 602"/>
                <a:gd name="T44" fmla="*/ 29245613 w 609"/>
                <a:gd name="T45" fmla="*/ 45290042 h 602"/>
                <a:gd name="T46" fmla="*/ 25622062 w 609"/>
                <a:gd name="T47" fmla="*/ 41504973 h 602"/>
                <a:gd name="T48" fmla="*/ 25622062 w 609"/>
                <a:gd name="T49" fmla="*/ 33282375 h 602"/>
                <a:gd name="T50" fmla="*/ 17340380 w 609"/>
                <a:gd name="T51" fmla="*/ 33282375 h 602"/>
                <a:gd name="T52" fmla="*/ 13716829 w 609"/>
                <a:gd name="T53" fmla="*/ 29497307 h 602"/>
                <a:gd name="T54" fmla="*/ 17340380 w 609"/>
                <a:gd name="T55" fmla="*/ 25842658 h 602"/>
                <a:gd name="T56" fmla="*/ 25622062 w 609"/>
                <a:gd name="T57" fmla="*/ 25842658 h 602"/>
                <a:gd name="T58" fmla="*/ 25622062 w 609"/>
                <a:gd name="T59" fmla="*/ 16575978 h 602"/>
                <a:gd name="T60" fmla="*/ 29245613 w 609"/>
                <a:gd name="T61" fmla="*/ 12921329 h 602"/>
                <a:gd name="T62" fmla="*/ 32868804 w 609"/>
                <a:gd name="T63" fmla="*/ 16575978 h 602"/>
                <a:gd name="T64" fmla="*/ 32868804 w 609"/>
                <a:gd name="T65" fmla="*/ 25842658 h 602"/>
                <a:gd name="T66" fmla="*/ 42056644 w 609"/>
                <a:gd name="T67" fmla="*/ 25842658 h 602"/>
                <a:gd name="T68" fmla="*/ 45679835 w 609"/>
                <a:gd name="T69" fmla="*/ 29497307 h 602"/>
                <a:gd name="T70" fmla="*/ 42056644 w 609"/>
                <a:gd name="T71" fmla="*/ 33282375 h 6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18" name="Freeform 16"/>
            <p:cNvSpPr>
              <a:spLocks noChangeArrowheads="1"/>
            </p:cNvSpPr>
            <p:nvPr/>
          </p:nvSpPr>
          <p:spPr bwMode="auto">
            <a:xfrm>
              <a:off x="5554420" y="1377705"/>
              <a:ext cx="196183" cy="227065"/>
            </a:xfrm>
            <a:custGeom>
              <a:avLst/>
              <a:gdLst>
                <a:gd name="T0" fmla="*/ 58106390 w 475"/>
                <a:gd name="T1" fmla="*/ 71207247 h 552"/>
                <a:gd name="T2" fmla="*/ 58106390 w 475"/>
                <a:gd name="T3" fmla="*/ 71207247 h 552"/>
                <a:gd name="T4" fmla="*/ 54327993 w 475"/>
                <a:gd name="T5" fmla="*/ 71207247 h 552"/>
                <a:gd name="T6" fmla="*/ 54327993 w 475"/>
                <a:gd name="T7" fmla="*/ 0 h 552"/>
                <a:gd name="T8" fmla="*/ 58106390 w 475"/>
                <a:gd name="T9" fmla="*/ 0 h 552"/>
                <a:gd name="T10" fmla="*/ 61754124 w 475"/>
                <a:gd name="T11" fmla="*/ 3618618 h 552"/>
                <a:gd name="T12" fmla="*/ 61754124 w 475"/>
                <a:gd name="T13" fmla="*/ 67588630 h 552"/>
                <a:gd name="T14" fmla="*/ 58106390 w 475"/>
                <a:gd name="T15" fmla="*/ 71207247 h 552"/>
                <a:gd name="T16" fmla="*/ 7426131 w 475"/>
                <a:gd name="T17" fmla="*/ 67588630 h 552"/>
                <a:gd name="T18" fmla="*/ 7426131 w 475"/>
                <a:gd name="T19" fmla="*/ 67588630 h 552"/>
                <a:gd name="T20" fmla="*/ 7426131 w 475"/>
                <a:gd name="T21" fmla="*/ 63970012 h 552"/>
                <a:gd name="T22" fmla="*/ 13809846 w 475"/>
                <a:gd name="T23" fmla="*/ 63970012 h 552"/>
                <a:gd name="T24" fmla="*/ 21235977 w 475"/>
                <a:gd name="T25" fmla="*/ 56603721 h 552"/>
                <a:gd name="T26" fmla="*/ 13809846 w 475"/>
                <a:gd name="T27" fmla="*/ 49237429 h 552"/>
                <a:gd name="T28" fmla="*/ 7426131 w 475"/>
                <a:gd name="T29" fmla="*/ 49237429 h 552"/>
                <a:gd name="T30" fmla="*/ 7426131 w 475"/>
                <a:gd name="T31" fmla="*/ 42905028 h 552"/>
                <a:gd name="T32" fmla="*/ 13809846 w 475"/>
                <a:gd name="T33" fmla="*/ 42905028 h 552"/>
                <a:gd name="T34" fmla="*/ 21235977 w 475"/>
                <a:gd name="T35" fmla="*/ 35539095 h 552"/>
                <a:gd name="T36" fmla="*/ 13809846 w 475"/>
                <a:gd name="T37" fmla="*/ 28301860 h 552"/>
                <a:gd name="T38" fmla="*/ 7426131 w 475"/>
                <a:gd name="T39" fmla="*/ 28301860 h 552"/>
                <a:gd name="T40" fmla="*/ 7426131 w 475"/>
                <a:gd name="T41" fmla="*/ 21840403 h 552"/>
                <a:gd name="T42" fmla="*/ 13809846 w 475"/>
                <a:gd name="T43" fmla="*/ 21840403 h 552"/>
                <a:gd name="T44" fmla="*/ 21235977 w 475"/>
                <a:gd name="T45" fmla="*/ 14603167 h 552"/>
                <a:gd name="T46" fmla="*/ 13809846 w 475"/>
                <a:gd name="T47" fmla="*/ 7236876 h 552"/>
                <a:gd name="T48" fmla="*/ 7426131 w 475"/>
                <a:gd name="T49" fmla="*/ 7236876 h 552"/>
                <a:gd name="T50" fmla="*/ 7426131 w 475"/>
                <a:gd name="T51" fmla="*/ 3618618 h 552"/>
                <a:gd name="T52" fmla="*/ 11074226 w 475"/>
                <a:gd name="T53" fmla="*/ 0 h 552"/>
                <a:gd name="T54" fmla="*/ 50680259 w 475"/>
                <a:gd name="T55" fmla="*/ 0 h 552"/>
                <a:gd name="T56" fmla="*/ 50680259 w 475"/>
                <a:gd name="T57" fmla="*/ 71207247 h 552"/>
                <a:gd name="T58" fmla="*/ 11074226 w 475"/>
                <a:gd name="T59" fmla="*/ 71207247 h 552"/>
                <a:gd name="T60" fmla="*/ 7426131 w 475"/>
                <a:gd name="T61" fmla="*/ 67588630 h 552"/>
                <a:gd name="T62" fmla="*/ 17588243 w 475"/>
                <a:gd name="T63" fmla="*/ 14603167 h 552"/>
                <a:gd name="T64" fmla="*/ 17588243 w 475"/>
                <a:gd name="T65" fmla="*/ 14603167 h 552"/>
                <a:gd name="T66" fmla="*/ 13809846 w 475"/>
                <a:gd name="T67" fmla="*/ 18221785 h 552"/>
                <a:gd name="T68" fmla="*/ 3778036 w 475"/>
                <a:gd name="T69" fmla="*/ 18221785 h 552"/>
                <a:gd name="T70" fmla="*/ 0 w 475"/>
                <a:gd name="T71" fmla="*/ 14603167 h 552"/>
                <a:gd name="T72" fmla="*/ 3778036 w 475"/>
                <a:gd name="T73" fmla="*/ 10984909 h 552"/>
                <a:gd name="T74" fmla="*/ 13809846 w 475"/>
                <a:gd name="T75" fmla="*/ 10984909 h 552"/>
                <a:gd name="T76" fmla="*/ 17588243 w 475"/>
                <a:gd name="T77" fmla="*/ 14603167 h 552"/>
                <a:gd name="T78" fmla="*/ 3778036 w 475"/>
                <a:gd name="T79" fmla="*/ 31920478 h 552"/>
                <a:gd name="T80" fmla="*/ 3778036 w 475"/>
                <a:gd name="T81" fmla="*/ 31920478 h 552"/>
                <a:gd name="T82" fmla="*/ 13809846 w 475"/>
                <a:gd name="T83" fmla="*/ 31920478 h 552"/>
                <a:gd name="T84" fmla="*/ 17588243 w 475"/>
                <a:gd name="T85" fmla="*/ 35539095 h 552"/>
                <a:gd name="T86" fmla="*/ 13809846 w 475"/>
                <a:gd name="T87" fmla="*/ 39286770 h 552"/>
                <a:gd name="T88" fmla="*/ 3778036 w 475"/>
                <a:gd name="T89" fmla="*/ 39286770 h 552"/>
                <a:gd name="T90" fmla="*/ 0 w 475"/>
                <a:gd name="T91" fmla="*/ 35539095 h 552"/>
                <a:gd name="T92" fmla="*/ 3778036 w 475"/>
                <a:gd name="T93" fmla="*/ 31920478 h 552"/>
                <a:gd name="T94" fmla="*/ 3778036 w 475"/>
                <a:gd name="T95" fmla="*/ 52985462 h 552"/>
                <a:gd name="T96" fmla="*/ 3778036 w 475"/>
                <a:gd name="T97" fmla="*/ 52985462 h 552"/>
                <a:gd name="T98" fmla="*/ 13809846 w 475"/>
                <a:gd name="T99" fmla="*/ 52985462 h 552"/>
                <a:gd name="T100" fmla="*/ 17588243 w 475"/>
                <a:gd name="T101" fmla="*/ 56603721 h 552"/>
                <a:gd name="T102" fmla="*/ 13809846 w 475"/>
                <a:gd name="T103" fmla="*/ 60222338 h 552"/>
                <a:gd name="T104" fmla="*/ 3778036 w 475"/>
                <a:gd name="T105" fmla="*/ 60222338 h 552"/>
                <a:gd name="T106" fmla="*/ 0 w 475"/>
                <a:gd name="T107" fmla="*/ 56603721 h 552"/>
                <a:gd name="T108" fmla="*/ 3778036 w 475"/>
                <a:gd name="T109" fmla="*/ 52985462 h 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1" name="Freeform 75"/>
            <p:cNvSpPr>
              <a:spLocks noChangeArrowheads="1"/>
            </p:cNvSpPr>
            <p:nvPr/>
          </p:nvSpPr>
          <p:spPr bwMode="auto">
            <a:xfrm>
              <a:off x="3583864" y="1385879"/>
              <a:ext cx="248863" cy="210716"/>
            </a:xfrm>
            <a:custGeom>
              <a:avLst/>
              <a:gdLst>
                <a:gd name="T0" fmla="*/ 74657633 w 602"/>
                <a:gd name="T1" fmla="*/ 66362244 h 510"/>
                <a:gd name="T2" fmla="*/ 74657633 w 602"/>
                <a:gd name="T3" fmla="*/ 66362244 h 510"/>
                <a:gd name="T4" fmla="*/ 3654665 w 602"/>
                <a:gd name="T5" fmla="*/ 66362244 h 510"/>
                <a:gd name="T6" fmla="*/ 0 w 602"/>
                <a:gd name="T7" fmla="*/ 62711741 h 510"/>
                <a:gd name="T8" fmla="*/ 0 w 602"/>
                <a:gd name="T9" fmla="*/ 3650503 h 510"/>
                <a:gd name="T10" fmla="*/ 3654665 w 602"/>
                <a:gd name="T11" fmla="*/ 0 h 510"/>
                <a:gd name="T12" fmla="*/ 7308970 w 602"/>
                <a:gd name="T13" fmla="*/ 3650503 h 510"/>
                <a:gd name="T14" fmla="*/ 7308970 w 602"/>
                <a:gd name="T15" fmla="*/ 50717076 h 510"/>
                <a:gd name="T16" fmla="*/ 7308970 w 602"/>
                <a:gd name="T17" fmla="*/ 50717076 h 510"/>
                <a:gd name="T18" fmla="*/ 7308970 w 602"/>
                <a:gd name="T19" fmla="*/ 58930528 h 510"/>
                <a:gd name="T20" fmla="*/ 74657633 w 602"/>
                <a:gd name="T21" fmla="*/ 58930528 h 510"/>
                <a:gd name="T22" fmla="*/ 78442719 w 602"/>
                <a:gd name="T23" fmla="*/ 62711741 h 510"/>
                <a:gd name="T24" fmla="*/ 74657633 w 602"/>
                <a:gd name="T25" fmla="*/ 66362244 h 510"/>
                <a:gd name="T26" fmla="*/ 66434636 w 602"/>
                <a:gd name="T27" fmla="*/ 55280025 h 510"/>
                <a:gd name="T28" fmla="*/ 66434636 w 602"/>
                <a:gd name="T29" fmla="*/ 55280025 h 510"/>
                <a:gd name="T30" fmla="*/ 58995246 w 602"/>
                <a:gd name="T31" fmla="*/ 55280025 h 510"/>
                <a:gd name="T32" fmla="*/ 55340580 w 602"/>
                <a:gd name="T33" fmla="*/ 51629522 h 510"/>
                <a:gd name="T34" fmla="*/ 55340580 w 602"/>
                <a:gd name="T35" fmla="*/ 25814941 h 510"/>
                <a:gd name="T36" fmla="*/ 58995246 w 602"/>
                <a:gd name="T37" fmla="*/ 22164077 h 510"/>
                <a:gd name="T38" fmla="*/ 66434636 w 602"/>
                <a:gd name="T39" fmla="*/ 22164077 h 510"/>
                <a:gd name="T40" fmla="*/ 70089301 w 602"/>
                <a:gd name="T41" fmla="*/ 25814941 h 510"/>
                <a:gd name="T42" fmla="*/ 70089301 w 602"/>
                <a:gd name="T43" fmla="*/ 51629522 h 510"/>
                <a:gd name="T44" fmla="*/ 66434636 w 602"/>
                <a:gd name="T45" fmla="*/ 55280025 h 510"/>
                <a:gd name="T46" fmla="*/ 45159830 w 602"/>
                <a:gd name="T47" fmla="*/ 55280025 h 510"/>
                <a:gd name="T48" fmla="*/ 45159830 w 602"/>
                <a:gd name="T49" fmla="*/ 55280025 h 510"/>
                <a:gd name="T50" fmla="*/ 37850860 w 602"/>
                <a:gd name="T51" fmla="*/ 55280025 h 510"/>
                <a:gd name="T52" fmla="*/ 34065774 w 602"/>
                <a:gd name="T53" fmla="*/ 51629522 h 510"/>
                <a:gd name="T54" fmla="*/ 34065774 w 602"/>
                <a:gd name="T55" fmla="*/ 11082219 h 510"/>
                <a:gd name="T56" fmla="*/ 37850860 w 602"/>
                <a:gd name="T57" fmla="*/ 7431355 h 510"/>
                <a:gd name="T58" fmla="*/ 45159830 w 602"/>
                <a:gd name="T59" fmla="*/ 7431355 h 510"/>
                <a:gd name="T60" fmla="*/ 48814495 w 602"/>
                <a:gd name="T61" fmla="*/ 11082219 h 510"/>
                <a:gd name="T62" fmla="*/ 48814495 w 602"/>
                <a:gd name="T63" fmla="*/ 51629522 h 510"/>
                <a:gd name="T64" fmla="*/ 45159830 w 602"/>
                <a:gd name="T65" fmla="*/ 55280025 h 510"/>
                <a:gd name="T66" fmla="*/ 24929472 w 602"/>
                <a:gd name="T67" fmla="*/ 55280025 h 510"/>
                <a:gd name="T68" fmla="*/ 24929472 w 602"/>
                <a:gd name="T69" fmla="*/ 55280025 h 510"/>
                <a:gd name="T70" fmla="*/ 17489720 w 602"/>
                <a:gd name="T71" fmla="*/ 55280025 h 510"/>
                <a:gd name="T72" fmla="*/ 13835055 w 602"/>
                <a:gd name="T73" fmla="*/ 51629522 h 510"/>
                <a:gd name="T74" fmla="*/ 13835055 w 602"/>
                <a:gd name="T75" fmla="*/ 44198166 h 510"/>
                <a:gd name="T76" fmla="*/ 17489720 w 602"/>
                <a:gd name="T77" fmla="*/ 40547302 h 510"/>
                <a:gd name="T78" fmla="*/ 24929472 w 602"/>
                <a:gd name="T79" fmla="*/ 40547302 h 510"/>
                <a:gd name="T80" fmla="*/ 28583776 w 602"/>
                <a:gd name="T81" fmla="*/ 44198166 h 510"/>
                <a:gd name="T82" fmla="*/ 28583776 w 602"/>
                <a:gd name="T83" fmla="*/ 51629522 h 510"/>
                <a:gd name="T84" fmla="*/ 24929472 w 602"/>
                <a:gd name="T85" fmla="*/ 55280025 h 5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p:spPr>
          <p:txBody>
            <a:bodyPr wrap="none" lIns="34290" tIns="17145" rIns="34290" bIns="17145" anchor="ctr"/>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FFFFF"/>
                </a:solidFill>
                <a:latin typeface="Calibri" panose="020F0502020204030204" pitchFamily="34" charset="0"/>
              </a:endParaRPr>
            </a:p>
          </p:txBody>
        </p:sp>
        <p:sp>
          <p:nvSpPr>
            <p:cNvPr id="24" name="Freeform 84"/>
            <p:cNvSpPr>
              <a:spLocks noChangeArrowheads="1"/>
            </p:cNvSpPr>
            <p:nvPr/>
          </p:nvSpPr>
          <p:spPr bwMode="auto">
            <a:xfrm>
              <a:off x="4241546" y="1366806"/>
              <a:ext cx="248863" cy="248863"/>
            </a:xfrm>
            <a:custGeom>
              <a:avLst/>
              <a:gdLst>
                <a:gd name="T0" fmla="*/ 43332858 w 602"/>
                <a:gd name="T1" fmla="*/ 34979440 h 602"/>
                <a:gd name="T2" fmla="*/ 43332858 w 602"/>
                <a:gd name="T3" fmla="*/ 34979440 h 602"/>
                <a:gd name="T4" fmla="*/ 43332858 w 602"/>
                <a:gd name="T5" fmla="*/ 0 h 602"/>
                <a:gd name="T6" fmla="*/ 78442719 w 602"/>
                <a:gd name="T7" fmla="*/ 34979440 h 602"/>
                <a:gd name="T8" fmla="*/ 43332858 w 602"/>
                <a:gd name="T9" fmla="*/ 34979440 h 602"/>
                <a:gd name="T10" fmla="*/ 36023527 w 602"/>
                <a:gd name="T11" fmla="*/ 78442719 h 602"/>
                <a:gd name="T12" fmla="*/ 36023527 w 602"/>
                <a:gd name="T13" fmla="*/ 78442719 h 602"/>
                <a:gd name="T14" fmla="*/ 0 w 602"/>
                <a:gd name="T15" fmla="*/ 42419192 h 602"/>
                <a:gd name="T16" fmla="*/ 36023527 w 602"/>
                <a:gd name="T17" fmla="*/ 7308970 h 602"/>
                <a:gd name="T18" fmla="*/ 36023527 w 602"/>
                <a:gd name="T19" fmla="*/ 42419192 h 602"/>
                <a:gd name="T20" fmla="*/ 71002968 w 602"/>
                <a:gd name="T21" fmla="*/ 42419192 h 602"/>
                <a:gd name="T22" fmla="*/ 36023527 w 602"/>
                <a:gd name="T23" fmla="*/ 78442719 h 6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p:spPr>
          <p:txBody>
            <a:bodyPr wrap="none" lIns="34290" tIns="17145" rIns="34290" bIns="17145" anchor="ctr"/>
            <a:lstStyle/>
            <a:p>
              <a:endParaRPr lang="en-US">
                <a:latin typeface="Roboto Light"/>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5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nodeType="withEffect">
                                  <p:stCondLst>
                                    <p:cond delay="20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4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nodeType="withEffect">
                                  <p:stCondLst>
                                    <p:cond delay="6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par>
                                <p:cTn id="30" presetID="53" presetClass="entr" presetSubtype="16" fill="hold" nodeType="withEffect">
                                  <p:stCondLst>
                                    <p:cond delay="8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50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49"/>
                                        </p:tgtEl>
                                        <p:attrNameLst>
                                          <p:attrName>style.visibility</p:attrName>
                                        </p:attrNameLst>
                                      </p:cBhvr>
                                      <p:to>
                                        <p:strVal val="visible"/>
                                      </p:to>
                                    </p:set>
                                    <p:animEffect transition="in" filter="wipe(left)">
                                      <p:cBhvr>
                                        <p:cTn id="38" dur="200"/>
                                        <p:tgtEl>
                                          <p:spTgt spid="49"/>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49"/>
                                        </p:tgtEl>
                                      </p:cBhvr>
                                      <p:to x="80000" y="100000"/>
                                    </p:animScale>
                                    <p:anim by="(#ppt_w*0.10)" calcmode="lin" valueType="num">
                                      <p:cBhvr>
                                        <p:cTn id="41" dur="50" autoRev="1" fill="hold">
                                          <p:stCondLst>
                                            <p:cond delay="0"/>
                                          </p:stCondLst>
                                        </p:cTn>
                                        <p:tgtEl>
                                          <p:spTgt spid="49"/>
                                        </p:tgtEl>
                                        <p:attrNameLst>
                                          <p:attrName>ppt_x</p:attrName>
                                        </p:attrNameLst>
                                      </p:cBhvr>
                                    </p:anim>
                                    <p:anim by="(-#ppt_w*0.10)" calcmode="lin" valueType="num">
                                      <p:cBhvr>
                                        <p:cTn id="42" dur="50" autoRev="1" fill="hold">
                                          <p:stCondLst>
                                            <p:cond delay="0"/>
                                          </p:stCondLst>
                                        </p:cTn>
                                        <p:tgtEl>
                                          <p:spTgt spid="49"/>
                                        </p:tgtEl>
                                        <p:attrNameLst>
                                          <p:attrName>ppt_y</p:attrName>
                                        </p:attrNameLst>
                                      </p:cBhvr>
                                    </p:anim>
                                    <p:animRot by="-480000">
                                      <p:cBhvr>
                                        <p:cTn id="43" dur="50" autoRev="1"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2291" name="文本框 4"/>
          <p:cNvSpPr txBox="1"/>
          <p:nvPr/>
        </p:nvSpPr>
        <p:spPr>
          <a:xfrm>
            <a:off x="1323340" y="257810"/>
            <a:ext cx="4457065"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专项经费</a:t>
            </a:r>
          </a:p>
        </p:txBody>
      </p:sp>
      <p:sp>
        <p:nvSpPr>
          <p:cNvPr id="20" name="文本框 9"/>
          <p:cNvSpPr txBox="1"/>
          <p:nvPr/>
        </p:nvSpPr>
        <p:spPr>
          <a:xfrm>
            <a:off x="776605" y="3242310"/>
            <a:ext cx="6930390"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教师本人针对本单位的专项经费发起日常报销申请，各单位报账员进行预审；也可以由报账员发起，经过财务预审，再经过各位领导审批；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日常报销审批退回支持退回至申请人，也可以逐级退回；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对于教师本人提交的专项经费日常报销，单位报账员可以进行再次编辑。</a:t>
            </a:r>
          </a:p>
        </p:txBody>
      </p:sp>
      <p:sp>
        <p:nvSpPr>
          <p:cNvPr id="21" name="矩形: 圆角 3"/>
          <p:cNvSpPr/>
          <p:nvPr/>
        </p:nvSpPr>
        <p:spPr>
          <a:xfrm>
            <a:off x="154940"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148717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4397375" y="130619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81661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5" name="矩形: 圆角 65"/>
          <p:cNvSpPr/>
          <p:nvPr/>
        </p:nvSpPr>
        <p:spPr>
          <a:xfrm>
            <a:off x="572897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财务处处长审核</a:t>
            </a:r>
          </a:p>
        </p:txBody>
      </p:sp>
      <p:sp>
        <p:nvSpPr>
          <p:cNvPr id="26" name="箭头: 右 62"/>
          <p:cNvSpPr/>
          <p:nvPr/>
        </p:nvSpPr>
        <p:spPr>
          <a:xfrm>
            <a:off x="358330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7" name="箭头: 右 62"/>
          <p:cNvSpPr/>
          <p:nvPr/>
        </p:nvSpPr>
        <p:spPr>
          <a:xfrm>
            <a:off x="507746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8" name="矩形: 圆角 65"/>
          <p:cNvSpPr/>
          <p:nvPr/>
        </p:nvSpPr>
        <p:spPr>
          <a:xfrm>
            <a:off x="706120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分管校领导审核</a:t>
            </a:r>
          </a:p>
        </p:txBody>
      </p:sp>
      <p:sp>
        <p:nvSpPr>
          <p:cNvPr id="29" name="矩形: 圆角 65"/>
          <p:cNvSpPr/>
          <p:nvPr/>
        </p:nvSpPr>
        <p:spPr>
          <a:xfrm>
            <a:off x="8393430" y="1102360"/>
            <a:ext cx="584835" cy="23437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30" name="箭头: 右 62"/>
          <p:cNvSpPr/>
          <p:nvPr/>
        </p:nvSpPr>
        <p:spPr>
          <a:xfrm>
            <a:off x="639318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1" name="箭头: 右 62"/>
          <p:cNvSpPr/>
          <p:nvPr/>
        </p:nvSpPr>
        <p:spPr>
          <a:xfrm>
            <a:off x="772985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2778760" y="130492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2108200" y="1929765"/>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4" name="矩形标注 33"/>
          <p:cNvSpPr/>
          <p:nvPr/>
        </p:nvSpPr>
        <p:spPr>
          <a:xfrm>
            <a:off x="7610475" y="121285"/>
            <a:ext cx="1367790" cy="720090"/>
          </a:xfrm>
          <a:prstGeom prst="wedgeRectCallout">
            <a:avLst>
              <a:gd name="adj1" fmla="val 29805"/>
              <a:gd name="adj2" fmla="val 9462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五万元以上</a:t>
            </a:r>
          </a:p>
        </p:txBody>
      </p:sp>
      <p:sp>
        <p:nvSpPr>
          <p:cNvPr id="35" name="矩形标注 34"/>
          <p:cNvSpPr/>
          <p:nvPr/>
        </p:nvSpPr>
        <p:spPr>
          <a:xfrm>
            <a:off x="5301615" y="257810"/>
            <a:ext cx="1684655" cy="720090"/>
          </a:xfrm>
          <a:prstGeom prst="wedgeRectCallout">
            <a:avLst>
              <a:gd name="adj1" fmla="val 53017"/>
              <a:gd name="adj2" fmla="val 78571"/>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五万元及以下</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linds(horizontal)">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6" name="文本框 4"/>
          <p:cNvSpPr txBox="1"/>
          <p:nvPr/>
        </p:nvSpPr>
        <p:spPr>
          <a:xfrm>
            <a:off x="1323340" y="257810"/>
            <a:ext cx="4457065"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部门业务费</a:t>
            </a:r>
          </a:p>
        </p:txBody>
      </p:sp>
      <p:sp>
        <p:nvSpPr>
          <p:cNvPr id="20" name="文本框 9"/>
          <p:cNvSpPr txBox="1"/>
          <p:nvPr/>
        </p:nvSpPr>
        <p:spPr>
          <a:xfrm>
            <a:off x="991870" y="3242310"/>
            <a:ext cx="7396554"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教师本人针对本单位的部门经费发起日常报销申请，各单位报账员</a:t>
            </a:r>
          </a:p>
          <a:p>
            <a:pPr fontAlgn="auto">
              <a:lnSpc>
                <a:spcPct val="150000"/>
              </a:lnSpc>
            </a:pPr>
            <a:r>
              <a:rPr lang="zh-CN" altLang="en-US" sz="1600" dirty="0">
                <a:solidFill>
                  <a:schemeClr val="tx1"/>
                </a:solidFill>
                <a:latin typeface="微软雅黑" panose="020B0503020204020204" pitchFamily="34" charset="-122"/>
                <a:ea typeface="微软雅黑" panose="020B0503020204020204" pitchFamily="34" charset="-122"/>
                <a:sym typeface="+mn-ea"/>
              </a:rPr>
              <a:t>进行预审；也可以由报账员发起，经过财务预审，再经过各部门位领导审批；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日常报销审批退回支持退回至申请人，也可以逐级退回；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对于教师本人提交的部门经费日常报销，单位报账员可以进行再次编辑。</a:t>
            </a:r>
          </a:p>
        </p:txBody>
      </p:sp>
      <p:sp>
        <p:nvSpPr>
          <p:cNvPr id="21" name="矩形: 圆角 3"/>
          <p:cNvSpPr/>
          <p:nvPr/>
        </p:nvSpPr>
        <p:spPr>
          <a:xfrm>
            <a:off x="892175"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307213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7430770" y="130619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197802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6" name="箭头: 右 62"/>
          <p:cNvSpPr/>
          <p:nvPr/>
        </p:nvSpPr>
        <p:spPr>
          <a:xfrm>
            <a:off x="6393815"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5251450" y="1305560"/>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4185920" y="193040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9" name="矩形标注 8"/>
          <p:cNvSpPr/>
          <p:nvPr/>
        </p:nvSpPr>
        <p:spPr>
          <a:xfrm>
            <a:off x="3962400" y="257810"/>
            <a:ext cx="4875530" cy="720090"/>
          </a:xfrm>
          <a:prstGeom prst="wedgeRectCallout">
            <a:avLst>
              <a:gd name="adj1" fmla="val 25423"/>
              <a:gd name="adj2" fmla="val 10052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25000"/>
              </a:lnSpc>
            </a:pP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元及以下，报账员选择提交至系书记或者系院长；</a:t>
            </a:r>
            <a:r>
              <a:rPr lang="en-US" altLang="zh-CN">
                <a:latin typeface="微软雅黑" panose="020B0503020204020204" pitchFamily="34" charset="-122"/>
                <a:ea typeface="微软雅黑" panose="020B0503020204020204" pitchFamily="34" charset="-122"/>
              </a:rPr>
              <a:t>5000</a:t>
            </a:r>
            <a:r>
              <a:rPr lang="zh-CN" altLang="en-US">
                <a:latin typeface="微软雅黑" panose="020B0503020204020204" pitchFamily="34" charset="-122"/>
                <a:ea typeface="微软雅黑" panose="020B0503020204020204" pitchFamily="34" charset="-122"/>
              </a:rPr>
              <a:t>元以上，系书记和系院长都审核</a:t>
            </a:r>
          </a:p>
        </p:txBody>
      </p:sp>
    </p:spTree>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1216"/>
            <a:ext cx="9691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a:xfrm>
            <a:off x="1132285" y="201216"/>
            <a:ext cx="130969" cy="696516"/>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6" name="文本框 4"/>
          <p:cNvSpPr txBox="1"/>
          <p:nvPr/>
        </p:nvSpPr>
        <p:spPr>
          <a:xfrm>
            <a:off x="1323340" y="257810"/>
            <a:ext cx="4457065" cy="583565"/>
          </a:xfrm>
          <a:prstGeom prst="rect">
            <a:avLst/>
          </a:prstGeom>
          <a:noFill/>
          <a:ln w="9525">
            <a:noFill/>
          </a:ln>
        </p:spPr>
        <p:txBody>
          <a:bodyPr wrap="square" anchor="t">
            <a:spAutoFit/>
          </a:bodyPr>
          <a:lstStyle/>
          <a:p>
            <a:r>
              <a:rPr lang="zh-CN" altLang="en-US" sz="3200" dirty="0">
                <a:solidFill>
                  <a:srgbClr val="262626"/>
                </a:solidFill>
                <a:latin typeface="微软雅黑" panose="020B0503020204020204" pitchFamily="34" charset="-122"/>
                <a:ea typeface="微软雅黑" panose="020B0503020204020204" pitchFamily="34" charset="-122"/>
              </a:rPr>
              <a:t>其他经费</a:t>
            </a:r>
          </a:p>
        </p:txBody>
      </p:sp>
      <p:sp>
        <p:nvSpPr>
          <p:cNvPr id="20" name="文本框 9"/>
          <p:cNvSpPr txBox="1"/>
          <p:nvPr/>
        </p:nvSpPr>
        <p:spPr>
          <a:xfrm>
            <a:off x="776605" y="3242310"/>
            <a:ext cx="7166610" cy="1938020"/>
          </a:xfrm>
          <a:prstGeom prst="rect">
            <a:avLst/>
          </a:prstGeom>
          <a:noFill/>
          <a:ln w="9525">
            <a:noFill/>
          </a:ln>
        </p:spPr>
        <p:txBody>
          <a:bodyPr wrap="square" anchor="t">
            <a:spAutoFit/>
          </a:bodyPr>
          <a:lstStyle/>
          <a:p>
            <a:pPr fontAlgn="auto">
              <a:lnSpc>
                <a:spcPct val="150000"/>
              </a:lnSpc>
            </a:pPr>
            <a:r>
              <a:rPr lang="zh-CN" altLang="en-US" sz="1600" b="1" dirty="0">
                <a:latin typeface="微软雅黑" panose="020B0503020204020204" pitchFamily="34" charset="-122"/>
                <a:ea typeface="微软雅黑" panose="020B0503020204020204" pitchFamily="34" charset="-122"/>
                <a:sym typeface="+mn-ea"/>
              </a:rPr>
              <a:t>说明：</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1.</a:t>
            </a:r>
            <a:r>
              <a:rPr lang="zh-CN" altLang="en-US" sz="1600" dirty="0">
                <a:solidFill>
                  <a:schemeClr val="tx1"/>
                </a:solidFill>
                <a:latin typeface="微软雅黑" panose="020B0503020204020204" pitchFamily="34" charset="-122"/>
                <a:ea typeface="微软雅黑" panose="020B0503020204020204" pitchFamily="34" charset="-122"/>
                <a:sym typeface="+mn-ea"/>
              </a:rPr>
              <a:t>教师本人针对本单位的其他经费发起日常报销申请，各单位报账员进行预审；也可以由报账员发起，经过财务预审，再经过各部门位领导审批；</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2.</a:t>
            </a:r>
            <a:r>
              <a:rPr lang="zh-CN" altLang="en-US" sz="1600" dirty="0">
                <a:solidFill>
                  <a:schemeClr val="tx1"/>
                </a:solidFill>
                <a:latin typeface="微软雅黑" panose="020B0503020204020204" pitchFamily="34" charset="-122"/>
                <a:ea typeface="微软雅黑" panose="020B0503020204020204" pitchFamily="34" charset="-122"/>
                <a:sym typeface="+mn-ea"/>
              </a:rPr>
              <a:t>日常报销审批退回支持退回至申请人，也可以逐级退回；</a:t>
            </a:r>
          </a:p>
          <a:p>
            <a:pPr fontAlgn="auto">
              <a:lnSpc>
                <a:spcPct val="150000"/>
              </a:lnSpc>
            </a:pPr>
            <a:r>
              <a:rPr lang="en-US" altLang="zh-CN" sz="1600" dirty="0">
                <a:solidFill>
                  <a:schemeClr val="tx1"/>
                </a:solidFill>
                <a:latin typeface="微软雅黑" panose="020B0503020204020204" pitchFamily="34" charset="-122"/>
                <a:ea typeface="微软雅黑" panose="020B0503020204020204" pitchFamily="34" charset="-122"/>
                <a:sym typeface="+mn-ea"/>
              </a:rPr>
              <a:t>3.</a:t>
            </a:r>
            <a:r>
              <a:rPr lang="zh-CN" altLang="en-US" sz="1600" dirty="0">
                <a:solidFill>
                  <a:schemeClr val="tx1"/>
                </a:solidFill>
                <a:latin typeface="微软雅黑" panose="020B0503020204020204" pitchFamily="34" charset="-122"/>
                <a:ea typeface="微软雅黑" panose="020B0503020204020204" pitchFamily="34" charset="-122"/>
                <a:sym typeface="+mn-ea"/>
              </a:rPr>
              <a:t>对于教师本人提交的其他经费日常报销，单位报账员可以进行再次编辑。</a:t>
            </a:r>
          </a:p>
        </p:txBody>
      </p:sp>
      <p:sp>
        <p:nvSpPr>
          <p:cNvPr id="21" name="矩形: 圆角 3"/>
          <p:cNvSpPr/>
          <p:nvPr/>
        </p:nvSpPr>
        <p:spPr>
          <a:xfrm>
            <a:off x="748665" y="1305560"/>
            <a:ext cx="584835"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申请人</a:t>
            </a:r>
          </a:p>
        </p:txBody>
      </p:sp>
      <p:sp>
        <p:nvSpPr>
          <p:cNvPr id="22" name="矩形: 圆角 51"/>
          <p:cNvSpPr/>
          <p:nvPr/>
        </p:nvSpPr>
        <p:spPr>
          <a:xfrm>
            <a:off x="2059940" y="130492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报账员预审</a:t>
            </a:r>
          </a:p>
        </p:txBody>
      </p:sp>
      <p:sp>
        <p:nvSpPr>
          <p:cNvPr id="23" name="矩形: 圆角 52"/>
          <p:cNvSpPr/>
          <p:nvPr/>
        </p:nvSpPr>
        <p:spPr>
          <a:xfrm>
            <a:off x="4918075"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部门负责人审核</a:t>
            </a:r>
          </a:p>
        </p:txBody>
      </p:sp>
      <p:sp>
        <p:nvSpPr>
          <p:cNvPr id="24" name="箭头: 右 62"/>
          <p:cNvSpPr/>
          <p:nvPr/>
        </p:nvSpPr>
        <p:spPr>
          <a:xfrm>
            <a:off x="140525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26" name="箭头: 右 62"/>
          <p:cNvSpPr/>
          <p:nvPr/>
        </p:nvSpPr>
        <p:spPr>
          <a:xfrm>
            <a:off x="4212590"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32" name="矩形: 圆角 51"/>
          <p:cNvSpPr/>
          <p:nvPr/>
        </p:nvSpPr>
        <p:spPr>
          <a:xfrm>
            <a:off x="3517265" y="1306195"/>
            <a:ext cx="584200" cy="193738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财务预审</a:t>
            </a:r>
          </a:p>
        </p:txBody>
      </p:sp>
      <p:sp>
        <p:nvSpPr>
          <p:cNvPr id="33" name="箭头: 右 62"/>
          <p:cNvSpPr/>
          <p:nvPr/>
        </p:nvSpPr>
        <p:spPr>
          <a:xfrm>
            <a:off x="278447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8" name="矩形: 圆角 52"/>
          <p:cNvSpPr/>
          <p:nvPr/>
        </p:nvSpPr>
        <p:spPr>
          <a:xfrm>
            <a:off x="6303645"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财务处处长审核</a:t>
            </a:r>
          </a:p>
        </p:txBody>
      </p:sp>
      <p:sp>
        <p:nvSpPr>
          <p:cNvPr id="10" name="箭头: 右 62"/>
          <p:cNvSpPr/>
          <p:nvPr/>
        </p:nvSpPr>
        <p:spPr>
          <a:xfrm>
            <a:off x="5598160"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
        <p:nvSpPr>
          <p:cNvPr id="11" name="矩形: 圆角 52"/>
          <p:cNvSpPr/>
          <p:nvPr/>
        </p:nvSpPr>
        <p:spPr>
          <a:xfrm>
            <a:off x="7717790" y="1307465"/>
            <a:ext cx="584200" cy="1936115"/>
          </a:xfrm>
          <a:prstGeom prst="roundRect">
            <a:avLst/>
          </a:prstGeom>
          <a:solidFill>
            <a:sysClr val="window" lastClr="FFFFFF"/>
          </a:solidFill>
          <a:ln w="25400" cap="flat" cmpd="sng" algn="ctr">
            <a:solidFill>
              <a:srgbClr val="009DD9"/>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w="0"/>
                <a:solidFill>
                  <a:srgbClr val="17406D">
                    <a:lumMod val="50000"/>
                  </a:srgbClr>
                </a:solidFill>
                <a:effectLst/>
                <a:uLnTx/>
                <a:uFillTx/>
                <a:latin typeface="Century Gothic" panose="020B0502020202020204"/>
                <a:ea typeface="微软雅黑" panose="020B0503020204020204" pitchFamily="34" charset="-122"/>
                <a:cs typeface="+mn-cs"/>
              </a:rPr>
              <a:t>校长审核</a:t>
            </a:r>
          </a:p>
        </p:txBody>
      </p:sp>
      <p:sp>
        <p:nvSpPr>
          <p:cNvPr id="12" name="箭头: 右 62"/>
          <p:cNvSpPr/>
          <p:nvPr/>
        </p:nvSpPr>
        <p:spPr>
          <a:xfrm>
            <a:off x="7012305" y="2016760"/>
            <a:ext cx="593090" cy="315595"/>
          </a:xfrm>
          <a:prstGeom prst="rightArrow">
            <a:avLst/>
          </a:prstGeom>
          <a:gradFill rotWithShape="1">
            <a:gsLst>
              <a:gs pos="0">
                <a:srgbClr val="0F6FC6">
                  <a:tint val="100000"/>
                  <a:shade val="100000"/>
                  <a:satMod val="130000"/>
                </a:srgbClr>
              </a:gs>
              <a:gs pos="100000">
                <a:srgbClr val="0F6FC6">
                  <a:tint val="50000"/>
                  <a:shade val="100000"/>
                  <a:satMod val="350000"/>
                </a:srgbClr>
              </a:gs>
            </a:gsLst>
            <a:lin ang="16200000" scaled="0"/>
          </a:gradFill>
          <a:ln w="9525" cap="flat" cmpd="sng" algn="ctr">
            <a:solidFill>
              <a:srgbClr val="0F6FC6">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 lastClr="FFFFFF"/>
              </a:solidFill>
              <a:effectLst/>
              <a:uLnTx/>
              <a:uFillTx/>
              <a:latin typeface="Century Gothic" panose="020B0502020202020204"/>
              <a:ea typeface="微软雅黑" panose="020B0503020204020204" pitchFamily="34" charset="-122"/>
              <a:cs typeface="+mn-cs"/>
            </a:endParaRPr>
          </a:p>
        </p:txBody>
      </p:sp>
    </p:spTree>
  </p:cSld>
  <p:clrMapOvr>
    <a:masterClrMapping/>
  </p:clrMapOvr>
  <p:transition>
    <p:strips dir="rd"/>
  </p:transition>
</p:sld>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1303</Words>
  <Application>Microsoft Office PowerPoint</Application>
  <PresentationFormat>全屏显示(16:9)</PresentationFormat>
  <Paragraphs>174</Paragraphs>
  <Slides>21</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Roboto Light</vt:lpstr>
      <vt:lpstr>宋体</vt:lpstr>
      <vt:lpstr>微软雅黑</vt:lpstr>
      <vt:lpstr>微软雅黑 Light</vt:lpstr>
      <vt:lpstr>Arial</vt:lpstr>
      <vt:lpstr>Calibri</vt:lpstr>
      <vt:lpstr>Century Gothic</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54564</dc:title>
  <dc:creator>常董</dc:creator>
  <cp:lastModifiedBy>系统管理员</cp:lastModifiedBy>
  <cp:revision>524</cp:revision>
  <dcterms:created xsi:type="dcterms:W3CDTF">2015-12-11T17:46:00Z</dcterms:created>
  <dcterms:modified xsi:type="dcterms:W3CDTF">2018-03-12T06:29:14Z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